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4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4"/>
  </p:sldMasterIdLst>
  <p:notesMasterIdLst>
    <p:notesMasterId r:id="rId16"/>
  </p:notesMasterIdLst>
  <p:sldIdLst>
    <p:sldId id="256" r:id="rId5"/>
    <p:sldId id="260" r:id="rId6"/>
    <p:sldId id="257" r:id="rId7"/>
    <p:sldId id="274" r:id="rId8"/>
    <p:sldId id="258" r:id="rId9"/>
    <p:sldId id="261" r:id="rId10"/>
    <p:sldId id="275" r:id="rId11"/>
    <p:sldId id="272" r:id="rId12"/>
    <p:sldId id="266" r:id="rId13"/>
    <p:sldId id="265" r:id="rId14"/>
    <p:sldId id="262" r:id="rId15"/>
  </p:sldIdLst>
  <p:sldSz cx="9144000" cy="6858000" type="screen4x3"/>
  <p:notesSz cx="6864350" cy="999648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6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9" userDrawn="1">
          <p15:clr>
            <a:srgbClr val="A4A3A4"/>
          </p15:clr>
        </p15:guide>
        <p15:guide id="2" pos="216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55" autoAdjust="0"/>
    <p:restoredTop sz="86352" autoAdjust="0"/>
  </p:normalViewPr>
  <p:slideViewPr>
    <p:cSldViewPr>
      <p:cViewPr varScale="1">
        <p:scale>
          <a:sx n="131" d="100"/>
          <a:sy n="131" d="100"/>
        </p:scale>
        <p:origin x="1496" y="184"/>
      </p:cViewPr>
      <p:guideLst>
        <p:guide orient="horz" pos="116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3149"/>
        <p:guide pos="21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1.xlsx"/><Relationship Id="rId4" Type="http://schemas.openxmlformats.org/officeDocument/2006/relationships/chartUserShapes" Target="../drawings/drawing1.xml"/><Relationship Id="rId1" Type="http://schemas.microsoft.com/office/2011/relationships/chartStyle" Target="style1.xml"/><Relationship Id="rId2" Type="http://schemas.microsoft.com/office/2011/relationships/chartColorStyle" Target="colors1.xml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package" Target="../embeddings/Microsoft_Excel-kalkylblad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kalkylblad3.xlsx"/><Relationship Id="rId4" Type="http://schemas.openxmlformats.org/officeDocument/2006/relationships/chartUserShapes" Target="../drawings/drawing2.xml"/><Relationship Id="rId1" Type="http://schemas.microsoft.com/office/2011/relationships/chartStyle" Target="style3.xml"/><Relationship Id="rId2" Type="http://schemas.microsoft.com/office/2011/relationships/chartColorStyle" Target="colors3.xml"/></Relationships>
</file>

<file path=ppt/charts/_rels/chart4.xml.rels><?xml version="1.0" encoding="UTF-8" standalone="yes"?>
<Relationships xmlns="http://schemas.openxmlformats.org/package/2006/relationships"><Relationship Id="rId1" Type="http://schemas.microsoft.com/office/2011/relationships/chartStyle" Target="style4.xml"/><Relationship Id="rId2" Type="http://schemas.microsoft.com/office/2011/relationships/chartColorStyle" Target="colors4.xml"/><Relationship Id="rId3" Type="http://schemas.openxmlformats.org/officeDocument/2006/relationships/package" Target="../embeddings/Microsoft_Excel-kalkylblad4.xlsx"/></Relationships>
</file>

<file path=ppt/charts/_rels/chart5.xml.rels><?xml version="1.0" encoding="UTF-8" standalone="yes"?>
<Relationships xmlns="http://schemas.openxmlformats.org/package/2006/relationships"><Relationship Id="rId1" Type="http://schemas.microsoft.com/office/2011/relationships/chartStyle" Target="style5.xml"/><Relationship Id="rId2" Type="http://schemas.microsoft.com/office/2011/relationships/chartColorStyle" Target="colors5.xml"/><Relationship Id="rId3" Type="http://schemas.openxmlformats.org/officeDocument/2006/relationships/package" Target="../embeddings/Microsoft_Excel-kalkylblad5.xlsx"/></Relationships>
</file>

<file path=ppt/charts/_rels/chart6.xml.rels><?xml version="1.0" encoding="UTF-8" standalone="yes"?>
<Relationships xmlns="http://schemas.openxmlformats.org/package/2006/relationships"><Relationship Id="rId1" Type="http://schemas.microsoft.com/office/2011/relationships/chartStyle" Target="style6.xml"/><Relationship Id="rId2" Type="http://schemas.microsoft.com/office/2011/relationships/chartColorStyle" Target="colors6.xml"/><Relationship Id="rId3" Type="http://schemas.openxmlformats.org/officeDocument/2006/relationships/package" Target="../embeddings/Microsoft_Excel-kalkylblad6.xlsx"/></Relationships>
</file>

<file path=ppt/charts/_rels/chart7.xml.rels><?xml version="1.0" encoding="UTF-8" standalone="yes"?>
<Relationships xmlns="http://schemas.openxmlformats.org/package/2006/relationships"><Relationship Id="rId1" Type="http://schemas.microsoft.com/office/2011/relationships/chartStyle" Target="style7.xml"/><Relationship Id="rId2" Type="http://schemas.microsoft.com/office/2011/relationships/chartColorStyle" Target="colors7.xml"/><Relationship Id="rId3" Type="http://schemas.openxmlformats.org/officeDocument/2006/relationships/package" Target="../embeddings/Microsoft_Excel-kalkylblad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00308641975308642"/>
          <c:y val="0.167604330835228"/>
          <c:w val="0.966049382716049"/>
          <c:h val="0.77497319355019"/>
        </c:manualLayout>
      </c:layout>
      <c:pie3D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Kolumn1</c:v>
                </c:pt>
              </c:strCache>
            </c:strRef>
          </c:tx>
          <c:dPt>
            <c:idx val="0"/>
            <c:bubble3D val="0"/>
            <c:explosion val="12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3CE-4BCF-8E07-33DF4F099F25}"/>
              </c:ext>
            </c:extLst>
          </c:dPt>
          <c:dPt>
            <c:idx val="1"/>
            <c:bubble3D val="0"/>
            <c:explosion val="13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3CE-4BCF-8E07-33DF4F099F2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3CE-4BCF-8E07-33DF4F099F2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3CE-4BCF-8E07-33DF4F099F25}"/>
              </c:ext>
            </c:extLst>
          </c:dPt>
          <c:dPt>
            <c:idx val="4"/>
            <c:bubble3D val="0"/>
            <c:explosion val="7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3CE-4BCF-8E07-33DF4F099F25}"/>
              </c:ext>
            </c:extLst>
          </c:dPt>
          <c:dPt>
            <c:idx val="5"/>
            <c:bubble3D val="0"/>
            <c:explosion val="9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E3CE-4BCF-8E07-33DF4F099F25}"/>
              </c:ext>
            </c:extLst>
          </c:dPt>
          <c:dPt>
            <c:idx val="6"/>
            <c:bubble3D val="0"/>
            <c:explosion val="1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E3CE-4BCF-8E07-33DF4F099F2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is-IS" dirty="0" smtClean="0"/>
                      <a:t>2217242</a:t>
                    </a:r>
                    <a:endParaRPr lang="is-I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is-IS" dirty="0" smtClean="0"/>
                      <a:t>7880234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is-IS" dirty="0" smtClean="0"/>
                      <a:t>136231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is-IS" dirty="0" smtClean="0"/>
                      <a:t>627789</a:t>
                    </a:r>
                    <a:endParaRPr lang="is-I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Blad1!$A$2:$A$8</c:f>
              <c:strCache>
                <c:ptCount val="5"/>
                <c:pt idx="0">
                  <c:v>Internationella</c:v>
                </c:pt>
                <c:pt idx="1">
                  <c:v>Nationella kedjor</c:v>
                </c:pt>
                <c:pt idx="2">
                  <c:v>Tunga fordon</c:v>
                </c:pt>
                <c:pt idx="3">
                  <c:v>Husbilar</c:v>
                </c:pt>
                <c:pt idx="4">
                  <c:v>Övriga uthyrare</c:v>
                </c:pt>
              </c:strCache>
            </c:strRef>
          </c:cat>
          <c:val>
            <c:numRef>
              <c:f>Blad1!$B$2:$B$8</c:f>
              <c:numCache>
                <c:formatCode>General</c:formatCode>
                <c:ptCount val="7"/>
                <c:pt idx="0">
                  <c:v>2.109785E6</c:v>
                </c:pt>
                <c:pt idx="1">
                  <c:v>726228.0</c:v>
                </c:pt>
                <c:pt idx="2">
                  <c:v>128520.0</c:v>
                </c:pt>
                <c:pt idx="3">
                  <c:v>1508.0</c:v>
                </c:pt>
                <c:pt idx="4">
                  <c:v>592254.0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E3CE-4BCF-8E07-33DF4F099F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5"/>
        <c:delete val="1"/>
      </c:legendEntry>
      <c:legendEntry>
        <c:idx val="6"/>
        <c:delete val="1"/>
      </c:legendEntry>
      <c:layout>
        <c:manualLayout>
          <c:xMode val="edge"/>
          <c:yMode val="edge"/>
          <c:x val="0.140443399436182"/>
          <c:y val="0.914517197776473"/>
          <c:w val="0.771582336930106"/>
          <c:h val="0.06303454093637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Kolumn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is-IS" smtClean="0"/>
                      <a:t>23253</a:t>
                    </a:r>
                  </a:p>
                  <a:p>
                    <a:endParaRPr lang="is-I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is-IS" smtClean="0"/>
                      <a:t>5973</a:t>
                    </a:r>
                    <a:endParaRPr lang="is-I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smtClean="0"/>
                      <a:t>7647</a:t>
                    </a:r>
                  </a:p>
                  <a:p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Blad1!$A$2:$A$4</c:f>
              <c:strCache>
                <c:ptCount val="3"/>
                <c:pt idx="0">
                  <c:v>Inernat. kedjor</c:v>
                </c:pt>
                <c:pt idx="1">
                  <c:v>Nat. Kedjor</c:v>
                </c:pt>
                <c:pt idx="2">
                  <c:v>Övriga</c:v>
                </c:pt>
              </c:strCache>
            </c:strRef>
          </c:cat>
          <c:val>
            <c:numRef>
              <c:f>Blad1!$B$2:$B$4</c:f>
              <c:numCache>
                <c:formatCode>General</c:formatCode>
                <c:ptCount val="3"/>
                <c:pt idx="0">
                  <c:v>21471.0</c:v>
                </c:pt>
                <c:pt idx="1">
                  <c:v>5515.0</c:v>
                </c:pt>
                <c:pt idx="2">
                  <c:v>7061.0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84D-40C5-90B3-3A1116BF82B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p3d/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</c:dPt>
          <c:cat>
            <c:strRef>
              <c:f>Blad1!$A$2:$A$4</c:f>
              <c:strCache>
                <c:ptCount val="3"/>
                <c:pt idx="0">
                  <c:v>Inernat. kedjor</c:v>
                </c:pt>
                <c:pt idx="1">
                  <c:v>Nat. Kedjor</c:v>
                </c:pt>
                <c:pt idx="2">
                  <c:v>Övriga</c:v>
                </c:pt>
              </c:strCache>
            </c:strRef>
          </c:cat>
          <c:val>
            <c:numRef>
              <c:f>Blad1!$C$2:$C$4</c:f>
              <c:numCache>
                <c:formatCode>General</c:formatCode>
                <c:ptCount val="3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84D-40C5-90B3-3A1116BF82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sv-S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Miljöbilar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C5A-4B8C-BB62-4E9A194ED2C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C5A-4B8C-BB62-4E9A194ED2C6}"/>
              </c:ext>
            </c:extLst>
          </c:dPt>
          <c:cat>
            <c:strRef>
              <c:f>Blad1!$A$2:$A$3</c:f>
              <c:strCache>
                <c:ptCount val="2"/>
                <c:pt idx="0">
                  <c:v>Internat. Kedjor</c:v>
                </c:pt>
                <c:pt idx="1">
                  <c:v>Nation.  Kedjor</c:v>
                </c:pt>
              </c:strCache>
            </c:strRef>
          </c:cat>
          <c:val>
            <c:numRef>
              <c:f>Blad1!$B$2:$B$3</c:f>
              <c:numCache>
                <c:formatCode>General</c:formatCode>
                <c:ptCount val="2"/>
                <c:pt idx="0">
                  <c:v>9006.0</c:v>
                </c:pt>
                <c:pt idx="1">
                  <c:v>1632.0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61-4120-8528-F40C3456E7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 err="1" smtClean="0"/>
              <a:t>Totalt</a:t>
            </a:r>
            <a:endParaRPr lang="en-US" sz="1800" b="0" dirty="0"/>
          </a:p>
        </c:rich>
      </c:tx>
      <c:layout>
        <c:manualLayout>
          <c:xMode val="edge"/>
          <c:yMode val="edge"/>
          <c:x val="0.42588141390483"/>
          <c:y val="0.074456269897998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title>
    <c:autoTitleDeleted val="0"/>
    <c:view3D>
      <c:rotX val="4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Försäljning</c:v>
                </c:pt>
              </c:strCache>
            </c:strRef>
          </c:tx>
          <c:dPt>
            <c:idx val="0"/>
            <c:bubble3D val="0"/>
            <c:explosion val="1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292843714086413"/>
                  <c:y val="0.049123432783459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is-IS" sz="2400" baseline="0" dirty="0" smtClean="0"/>
                      <a:t>11638</a:t>
                    </a:r>
                    <a:r>
                      <a:rPr lang="is-IS" dirty="0" smtClean="0"/>
                      <a:t> </a:t>
                    </a:r>
                    <a:r>
                      <a:rPr lang="is-IS" sz="1800" dirty="0" smtClean="0"/>
                      <a:t>(39,8%)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sv-S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6777790973417"/>
                      <c:h val="0.171875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Blad1!$A$2:$A$5</c:f>
              <c:strCache>
                <c:ptCount val="2"/>
                <c:pt idx="0">
                  <c:v>1:a kvart</c:v>
                </c:pt>
                <c:pt idx="1">
                  <c:v>2:a kvart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16348.0</c:v>
                </c:pt>
                <c:pt idx="1">
                  <c:v>10638.0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cs-CZ" smtClean="0"/>
                      <a:t>21</a:t>
                    </a:r>
                    <a:endParaRPr lang="cs-CZ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smtClean="0"/>
                      <a:t>331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Husbilar</c:v>
                </c:pt>
                <c:pt idx="1">
                  <c:v>Tunga fordon</c:v>
                </c:pt>
              </c:strCache>
            </c:strRef>
          </c:cat>
          <c:val>
            <c:numRef>
              <c:f>Blad1!$B$2:$B$3</c:f>
              <c:numCache>
                <c:formatCode>General</c:formatCode>
                <c:ptCount val="2"/>
                <c:pt idx="0">
                  <c:v>19.0</c:v>
                </c:pt>
                <c:pt idx="1">
                  <c:v>306.0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84D-40C5-90B3-3A1116BF82B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Blad1!$A$2:$A$3</c:f>
              <c:strCache>
                <c:ptCount val="2"/>
                <c:pt idx="0">
                  <c:v>Husbilar</c:v>
                </c:pt>
                <c:pt idx="1">
                  <c:v>Tunga fordon</c:v>
                </c:pt>
              </c:strCache>
            </c:strRef>
          </c:cat>
          <c:val>
            <c:numRef>
              <c:f>Blad1!$C$2:$C$3</c:f>
              <c:numCache>
                <c:formatCode>General</c:formatCode>
                <c:ptCount val="2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84D-40C5-90B3-3A1116BF82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404608528"/>
        <c:axId val="-404603840"/>
      </c:barChart>
      <c:catAx>
        <c:axId val="-404608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-404603840"/>
        <c:crosses val="autoZero"/>
        <c:auto val="1"/>
        <c:lblAlgn val="ctr"/>
        <c:lblOffset val="100"/>
        <c:noMultiLvlLbl val="0"/>
      </c:catAx>
      <c:valAx>
        <c:axId val="-404603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-404608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Blad1!$B$1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is-IS" smtClean="0"/>
                      <a:t>1537</a:t>
                    </a:r>
                    <a:endParaRPr lang="is-I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is-IS" smtClean="0"/>
                      <a:t>1625</a:t>
                    </a:r>
                    <a:endParaRPr lang="is-I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fi-FI" smtClean="0"/>
                      <a:t>185</a:t>
                    </a:r>
                    <a:endParaRPr lang="fi-FI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Blad1!$A$2:$A$4</c:f>
              <c:strCache>
                <c:ptCount val="3"/>
                <c:pt idx="0">
                  <c:v>Inernat. kedjor</c:v>
                </c:pt>
                <c:pt idx="1">
                  <c:v>Nat. Kedjor</c:v>
                </c:pt>
                <c:pt idx="2">
                  <c:v>Övriga</c:v>
                </c:pt>
              </c:strCache>
            </c:strRef>
          </c:cat>
          <c:val>
            <c:numRef>
              <c:f>Blad1!$B$2:$B$4</c:f>
              <c:numCache>
                <c:formatCode>General</c:formatCode>
                <c:ptCount val="3"/>
                <c:pt idx="0">
                  <c:v>1460.0</c:v>
                </c:pt>
                <c:pt idx="1">
                  <c:v>1639.0</c:v>
                </c:pt>
                <c:pt idx="2">
                  <c:v>162.0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84D-40C5-90B3-3A1116BF82BF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Blad1!$A$2:$A$4</c:f>
              <c:strCache>
                <c:ptCount val="3"/>
                <c:pt idx="0">
                  <c:v>Inernat. kedjor</c:v>
                </c:pt>
                <c:pt idx="1">
                  <c:v>Nat. Kedjor</c:v>
                </c:pt>
                <c:pt idx="2">
                  <c:v>Övriga</c:v>
                </c:pt>
              </c:strCache>
            </c:strRef>
          </c:cat>
          <c:val>
            <c:numRef>
              <c:f>Blad1!$C$2:$C$4</c:f>
              <c:numCache>
                <c:formatCode>General</c:formatCode>
                <c:ptCount val="3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84D-40C5-90B3-3A1116BF82B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-403663792"/>
        <c:axId val="-403658800"/>
      </c:barChart>
      <c:catAx>
        <c:axId val="-403663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-403658800"/>
        <c:crosses val="autoZero"/>
        <c:auto val="1"/>
        <c:lblAlgn val="ctr"/>
        <c:lblOffset val="100"/>
        <c:noMultiLvlLbl val="0"/>
      </c:catAx>
      <c:valAx>
        <c:axId val="-40365880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403663792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Blad1!$B$1</c:f>
              <c:strCache>
                <c:ptCount val="1"/>
                <c:pt idx="0">
                  <c:v>persbil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is-IS" smtClean="0"/>
                      <a:t>15724</a:t>
                    </a:r>
                    <a:endParaRPr lang="is-I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4317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Int kedjor</c:v>
                </c:pt>
                <c:pt idx="1">
                  <c:v>Nat. kedjor</c:v>
                </c:pt>
              </c:strCache>
            </c:strRef>
          </c:cat>
          <c:val>
            <c:numRef>
              <c:f>Blad1!$B$2:$B$3</c:f>
              <c:numCache>
                <c:formatCode>General</c:formatCode>
                <c:ptCount val="2"/>
                <c:pt idx="0">
                  <c:v>11323.0</c:v>
                </c:pt>
                <c:pt idx="1">
                  <c:v>3932.0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719-4CC1-BBEC-F3104CA390F6}"/>
            </c:ext>
          </c:extLst>
        </c:ser>
        <c:ser>
          <c:idx val="1"/>
          <c:order val="1"/>
          <c:tx>
            <c:strRef>
              <c:f>Blad1!$C$1</c:f>
              <c:strCache>
                <c:ptCount val="1"/>
                <c:pt idx="0">
                  <c:v>miljöbil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cs-CZ" smtClean="0"/>
                      <a:t>11213</a:t>
                    </a:r>
                    <a:endParaRPr lang="cs-CZ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is-IS" smtClean="0"/>
                      <a:t>1548</a:t>
                    </a:r>
                    <a:endParaRPr lang="is-I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Int kedjor</c:v>
                </c:pt>
                <c:pt idx="1">
                  <c:v>Nat. kedjor</c:v>
                </c:pt>
              </c:strCache>
            </c:strRef>
          </c:cat>
          <c:val>
            <c:numRef>
              <c:f>Blad1!$C$2:$C$3</c:f>
              <c:numCache>
                <c:formatCode>General</c:formatCode>
                <c:ptCount val="2"/>
                <c:pt idx="0">
                  <c:v>9964.0</c:v>
                </c:pt>
                <c:pt idx="1">
                  <c:v>1741.0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719-4CC1-BBEC-F3104CA390F6}"/>
            </c:ext>
          </c:extLst>
        </c:ser>
        <c:ser>
          <c:idx val="2"/>
          <c:order val="2"/>
          <c:tx>
            <c:strRef>
              <c:f>Blad1!$D$1</c:f>
              <c:strCache>
                <c:ptCount val="1"/>
                <c:pt idx="0">
                  <c:v>buss o last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is-IS" smtClean="0"/>
                      <a:t>733</a:t>
                    </a:r>
                    <a:endParaRPr lang="is-I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is-IS" smtClean="0"/>
                      <a:t>806</a:t>
                    </a:r>
                    <a:endParaRPr lang="is-I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v-S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Blad1!$A$2:$A$3</c:f>
              <c:strCache>
                <c:ptCount val="2"/>
                <c:pt idx="0">
                  <c:v>Int kedjor</c:v>
                </c:pt>
                <c:pt idx="1">
                  <c:v>Nat. kedjor</c:v>
                </c:pt>
              </c:strCache>
            </c:strRef>
          </c:cat>
          <c:val>
            <c:numRef>
              <c:f>Blad1!$D$2:$D$3</c:f>
              <c:numCache>
                <c:formatCode>General</c:formatCode>
                <c:ptCount val="2"/>
                <c:pt idx="0">
                  <c:v>1343.0</c:v>
                </c:pt>
                <c:pt idx="1">
                  <c:v>700.0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719-4CC1-BBEC-F3104CA390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404782736"/>
        <c:axId val="-404778480"/>
      </c:barChart>
      <c:catAx>
        <c:axId val="-404782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-404778480"/>
        <c:crosses val="autoZero"/>
        <c:auto val="1"/>
        <c:lblAlgn val="ctr"/>
        <c:lblOffset val="100"/>
        <c:noMultiLvlLbl val="0"/>
      </c:catAx>
      <c:valAx>
        <c:axId val="-404778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v-SE"/>
          </a:p>
        </c:txPr>
        <c:crossAx val="-404782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v-S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sv-S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0.465</cdr:x>
      <cdr:y>0.6109</cdr:y>
    </cdr:from>
    <cdr:to>
      <cdr:x>0.57611</cdr:x>
      <cdr:y>0.81293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3826768" y="276490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0.75532</cdr:x>
      <cdr:y>0.37225</cdr:y>
    </cdr:from>
    <cdr:to>
      <cdr:x>0.86643</cdr:x>
      <cdr:y>0.57428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6215988" y="168478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0.59625</cdr:x>
      <cdr:y>0.16542</cdr:y>
    </cdr:from>
    <cdr:to>
      <cdr:x>0.70736</cdr:x>
      <cdr:y>0.36745</cdr:y>
    </cdr:to>
    <cdr:sp macro="" textlink="">
      <cdr:nvSpPr>
        <cdr:cNvPr id="4" name="textruta 3"/>
        <cdr:cNvSpPr txBox="1"/>
      </cdr:nvSpPr>
      <cdr:spPr>
        <a:xfrm xmlns:a="http://schemas.openxmlformats.org/drawingml/2006/main">
          <a:off x="4906888" y="7486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0.17223</cdr:x>
      <cdr:y>0.40007</cdr:y>
    </cdr:from>
    <cdr:to>
      <cdr:x>0.28334</cdr:x>
      <cdr:y>0.60211</cdr:y>
    </cdr:to>
    <cdr:sp macro="" textlink="">
      <cdr:nvSpPr>
        <cdr:cNvPr id="5" name="textruta 4"/>
        <cdr:cNvSpPr txBox="1"/>
      </cdr:nvSpPr>
      <cdr:spPr>
        <a:xfrm xmlns:a="http://schemas.openxmlformats.org/drawingml/2006/main">
          <a:off x="1417414" y="1810697"/>
          <a:ext cx="914391" cy="914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0.185</cdr:x>
      <cdr:y>0.27679</cdr:y>
    </cdr:from>
    <cdr:to>
      <cdr:x>0.29612</cdr:x>
      <cdr:y>0.47882</cdr:y>
    </cdr:to>
    <cdr:sp macro="" textlink="">
      <cdr:nvSpPr>
        <cdr:cNvPr id="6" name="textruta 5"/>
        <cdr:cNvSpPr txBox="1"/>
      </cdr:nvSpPr>
      <cdr:spPr>
        <a:xfrm xmlns:a="http://schemas.openxmlformats.org/drawingml/2006/main">
          <a:off x="1522512" y="125273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0.28125</cdr:x>
      <cdr:y>0.19567</cdr:y>
    </cdr:from>
    <cdr:to>
      <cdr:x>0.39236</cdr:x>
      <cdr:y>0.39771</cdr:y>
    </cdr:to>
    <cdr:sp macro="" textlink="">
      <cdr:nvSpPr>
        <cdr:cNvPr id="7" name="textruta 6"/>
        <cdr:cNvSpPr txBox="1"/>
      </cdr:nvSpPr>
      <cdr:spPr>
        <a:xfrm xmlns:a="http://schemas.openxmlformats.org/drawingml/2006/main">
          <a:off x="2314600" y="88560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0.40961</cdr:x>
      <cdr:y>0.13763</cdr:y>
    </cdr:from>
    <cdr:to>
      <cdr:x>0.52072</cdr:x>
      <cdr:y>0.33966</cdr:y>
    </cdr:to>
    <cdr:sp macro="" textlink="">
      <cdr:nvSpPr>
        <cdr:cNvPr id="8" name="textruta 7"/>
        <cdr:cNvSpPr txBox="1"/>
      </cdr:nvSpPr>
      <cdr:spPr>
        <a:xfrm xmlns:a="http://schemas.openxmlformats.org/drawingml/2006/main">
          <a:off x="3370915" y="622930"/>
          <a:ext cx="914391" cy="914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0.59625</cdr:x>
      <cdr:y>0.35634</cdr:y>
    </cdr:from>
    <cdr:to>
      <cdr:x>0.87361</cdr:x>
      <cdr:y>0.57908</cdr:y>
    </cdr:to>
    <cdr:sp macro="" textlink="">
      <cdr:nvSpPr>
        <cdr:cNvPr id="9" name="textruta 8"/>
        <cdr:cNvSpPr txBox="1"/>
      </cdr:nvSpPr>
      <cdr:spPr>
        <a:xfrm xmlns:a="http://schemas.openxmlformats.org/drawingml/2006/main">
          <a:off x="4906888" y="1612776"/>
          <a:ext cx="2282573" cy="10081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 smtClean="0"/>
        </a:p>
      </cdr:txBody>
    </cdr:sp>
  </cdr:relSizeAnchor>
  <cdr:relSizeAnchor xmlns:cdr="http://schemas.openxmlformats.org/drawingml/2006/chartDrawing">
    <cdr:from>
      <cdr:x>0.14814</cdr:x>
      <cdr:y>0.46771</cdr:y>
    </cdr:from>
    <cdr:to>
      <cdr:x>0.25926</cdr:x>
      <cdr:y>0.66974</cdr:y>
    </cdr:to>
    <cdr:sp macro="" textlink="">
      <cdr:nvSpPr>
        <cdr:cNvPr id="11" name="textruta 10"/>
        <cdr:cNvSpPr txBox="1"/>
      </cdr:nvSpPr>
      <cdr:spPr>
        <a:xfrm xmlns:a="http://schemas.openxmlformats.org/drawingml/2006/main">
          <a:off x="1219127" y="2116832"/>
          <a:ext cx="914473" cy="9143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dirty="0"/>
        </a:p>
      </cdr:txBody>
    </cdr:sp>
  </cdr:relSizeAnchor>
  <cdr:relSizeAnchor xmlns:cdr="http://schemas.openxmlformats.org/drawingml/2006/chartDrawing">
    <cdr:from>
      <cdr:x>0.5875</cdr:x>
      <cdr:y>0.37225</cdr:y>
    </cdr:from>
    <cdr:to>
      <cdr:x>0.69861</cdr:x>
      <cdr:y>0.57428</cdr:y>
    </cdr:to>
    <cdr:sp macro="" textlink="">
      <cdr:nvSpPr>
        <cdr:cNvPr id="12" name="textruta 11"/>
        <cdr:cNvSpPr txBox="1"/>
      </cdr:nvSpPr>
      <cdr:spPr>
        <a:xfrm xmlns:a="http://schemas.openxmlformats.org/drawingml/2006/main">
          <a:off x="4834880" y="168478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/>
        </a:p>
      </cdr:txBody>
    </cdr:sp>
  </cdr:relSizeAnchor>
  <cdr:relSizeAnchor xmlns:cdr="http://schemas.openxmlformats.org/drawingml/2006/chartDrawing">
    <cdr:from>
      <cdr:x>0.395</cdr:x>
      <cdr:y>0.49953</cdr:y>
    </cdr:from>
    <cdr:to>
      <cdr:x>0.50611</cdr:x>
      <cdr:y>0.70156</cdr:y>
    </cdr:to>
    <cdr:sp macro="" textlink="">
      <cdr:nvSpPr>
        <cdr:cNvPr id="13" name="textruta 12"/>
        <cdr:cNvSpPr txBox="1"/>
      </cdr:nvSpPr>
      <cdr:spPr>
        <a:xfrm xmlns:a="http://schemas.openxmlformats.org/drawingml/2006/main">
          <a:off x="3250704" y="226084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0.5175</cdr:x>
      <cdr:y>0.26088</cdr:y>
    </cdr:from>
    <cdr:to>
      <cdr:x>0.52306</cdr:x>
      <cdr:y>0.27098</cdr:y>
    </cdr:to>
    <cdr:sp macro="" textlink="">
      <cdr:nvSpPr>
        <cdr:cNvPr id="14" name="textruta 13"/>
        <cdr:cNvSpPr txBox="1"/>
      </cdr:nvSpPr>
      <cdr:spPr>
        <a:xfrm xmlns:a="http://schemas.openxmlformats.org/drawingml/2006/main">
          <a:off x="4258816" y="1180728"/>
          <a:ext cx="45719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sv-SE" sz="1100" dirty="0" err="1">
              <a:solidFill>
                <a:schemeClr val="bg1"/>
              </a:solidFill>
            </a:rPr>
            <a:t>QAvis</a:t>
          </a:r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0.5175</cdr:x>
      <cdr:y>0.26088</cdr:y>
    </cdr:from>
    <cdr:to>
      <cdr:x>0.62861</cdr:x>
      <cdr:y>0.46291</cdr:y>
    </cdr:to>
    <cdr:sp macro="" textlink="">
      <cdr:nvSpPr>
        <cdr:cNvPr id="15" name="textruta 14"/>
        <cdr:cNvSpPr txBox="1"/>
      </cdr:nvSpPr>
      <cdr:spPr>
        <a:xfrm xmlns:a="http://schemas.openxmlformats.org/drawingml/2006/main">
          <a:off x="4258816" y="118072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0.25507</cdr:x>
      <cdr:y>0.28679</cdr:y>
    </cdr:from>
    <cdr:to>
      <cdr:x>0.36618</cdr:x>
      <cdr:y>0.48882</cdr:y>
    </cdr:to>
    <cdr:sp macro="" textlink="">
      <cdr:nvSpPr>
        <cdr:cNvPr id="16" name="textruta 15"/>
        <cdr:cNvSpPr txBox="1"/>
      </cdr:nvSpPr>
      <cdr:spPr>
        <a:xfrm xmlns:a="http://schemas.openxmlformats.org/drawingml/2006/main">
          <a:off x="2099138" y="12979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0.36</cdr:x>
      <cdr:y>0.22906</cdr:y>
    </cdr:from>
    <cdr:to>
      <cdr:x>0.47111</cdr:x>
      <cdr:y>0.43109</cdr:y>
    </cdr:to>
    <cdr:sp macro="" textlink="">
      <cdr:nvSpPr>
        <cdr:cNvPr id="17" name="textruta 16"/>
        <cdr:cNvSpPr txBox="1"/>
      </cdr:nvSpPr>
      <cdr:spPr>
        <a:xfrm xmlns:a="http://schemas.openxmlformats.org/drawingml/2006/main">
          <a:off x="2962672" y="103671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sv-SE" sz="1100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0.35825</cdr:x>
      <cdr:y>0.5082</cdr:y>
    </cdr:from>
    <cdr:to>
      <cdr:x>0.50825</cdr:x>
      <cdr:y>0.95146</cdr:y>
    </cdr:to>
    <cdr:sp macro="" textlink="">
      <cdr:nvSpPr>
        <cdr:cNvPr id="2" name="textruta 1"/>
        <cdr:cNvSpPr txBox="1"/>
      </cdr:nvSpPr>
      <cdr:spPr>
        <a:xfrm xmlns:a="http://schemas.openxmlformats.org/drawingml/2006/main">
          <a:off x="1367234" y="2232249"/>
          <a:ext cx="572463" cy="19470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sv-SE" sz="2400" dirty="0" smtClean="0">
              <a:solidFill>
                <a:schemeClr val="bg1"/>
              </a:solidFill>
            </a:rPr>
            <a:t>9836</a:t>
          </a:r>
          <a:r>
            <a:rPr lang="sv-SE" sz="2800" dirty="0" smtClean="0">
              <a:solidFill>
                <a:schemeClr val="bg1"/>
              </a:solidFill>
            </a:rPr>
            <a:t> </a:t>
          </a:r>
          <a:r>
            <a:rPr lang="sv-SE" sz="1800" dirty="0" smtClean="0">
              <a:solidFill>
                <a:schemeClr val="bg1"/>
              </a:solidFill>
            </a:rPr>
            <a:t>(42,3%)</a:t>
          </a:r>
          <a:endParaRPr lang="sv-SE" sz="1800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0.26415</cdr:x>
      <cdr:y>0.18033</cdr:y>
    </cdr:from>
    <cdr:to>
      <cdr:x>0.461</cdr:x>
      <cdr:y>0.43762</cdr:y>
    </cdr:to>
    <cdr:sp macro="" textlink="">
      <cdr:nvSpPr>
        <cdr:cNvPr id="3" name="textruta 2"/>
        <cdr:cNvSpPr txBox="1"/>
      </cdr:nvSpPr>
      <cdr:spPr>
        <a:xfrm xmlns:a="http://schemas.openxmlformats.org/drawingml/2006/main">
          <a:off x="1008112" y="792088"/>
          <a:ext cx="751259" cy="11301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sv-SE" sz="2400" dirty="0" smtClean="0"/>
            <a:t>1537</a:t>
          </a:r>
          <a:r>
            <a:rPr lang="sv-SE" sz="2800" dirty="0" smtClean="0"/>
            <a:t> </a:t>
          </a:r>
          <a:r>
            <a:rPr lang="sv-SE" sz="1800" dirty="0" smtClean="0"/>
            <a:t>(25,8%)</a:t>
          </a:r>
          <a:endParaRPr lang="sv-SE" sz="18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4552" cy="49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8210" y="0"/>
            <a:ext cx="2974552" cy="49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272AF3C8-61BF-458C-B80A-266046C82511}" type="datetimeFigureOut">
              <a:rPr lang="sv-SE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3450" y="749300"/>
            <a:ext cx="4997450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435" y="4748332"/>
            <a:ext cx="5491480" cy="4498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dirty="0"/>
              <a:t>Klicka här för att ändra format på bakgrundstexten</a:t>
            </a:r>
          </a:p>
          <a:p>
            <a:pPr lvl="1"/>
            <a:r>
              <a:rPr lang="sv-SE" noProof="0" dirty="0"/>
              <a:t>Nivå två</a:t>
            </a:r>
          </a:p>
          <a:p>
            <a:pPr lvl="2"/>
            <a:r>
              <a:rPr lang="sv-SE" noProof="0" dirty="0"/>
              <a:t>Nivå tre</a:t>
            </a:r>
          </a:p>
          <a:p>
            <a:pPr lvl="3"/>
            <a:r>
              <a:rPr lang="sv-SE" noProof="0" dirty="0"/>
              <a:t>Nivå fyra</a:t>
            </a:r>
          </a:p>
          <a:p>
            <a:pPr lvl="4"/>
            <a:r>
              <a:rPr lang="sv-SE" noProof="0" dirty="0"/>
              <a:t>Nivå fem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94929"/>
            <a:ext cx="2974552" cy="49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b" anchorCtr="0" compatLnSpc="1">
            <a:prstTxWarp prst="textNoShape">
              <a:avLst/>
            </a:prstTxWarp>
          </a:bodyPr>
          <a:lstStyle>
            <a:lvl1pPr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8210" y="9494929"/>
            <a:ext cx="2974552" cy="499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41" tIns="48171" rIns="96341" bIns="4817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B62F41D0-B9FA-4F34-99E6-9848021821C0}" type="slidenum">
              <a:rPr lang="sv-SE"/>
              <a:pPr>
                <a:defRPr/>
              </a:pPr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4008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v-SE" dirty="0"/>
          </a:p>
          <a:p>
            <a:endParaRPr lang="sv-SE" dirty="0"/>
          </a:p>
          <a:p>
            <a:pPr eaLnBrk="1" hangingPunct="1"/>
            <a:endParaRPr lang="sv-SE" dirty="0"/>
          </a:p>
          <a:p>
            <a:pPr eaLnBrk="1" hangingPunct="1"/>
            <a:endParaRPr lang="sv-SE" dirty="0"/>
          </a:p>
          <a:p>
            <a:pPr eaLnBrk="1" hangingPunct="1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0441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194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1753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2F41D0-B9FA-4F34-99E6-9848021821C0}" type="slidenum">
              <a:rPr lang="sv-SE" smtClean="0"/>
              <a:pPr>
                <a:defRPr/>
              </a:pPr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3383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71086A-A013-4682-A3EF-E5E8993FCA94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3F85FE-A554-4A13-92E3-033DFE8F2C36}" type="slidenum">
              <a:rPr lang="sv-SE" smtClean="0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A3F069B-B293-4B0F-BDD0-88F840A2772B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9EC151-D950-48D7-9220-32CAD751E41C}" type="slidenum">
              <a:rPr lang="sv-SE" smtClean="0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F65E7A-D274-42F5-8C8D-0CE833CBDB25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5F413E-02A2-4209-B10F-EBF2ECFB5F08}" type="slidenum">
              <a:rPr lang="sv-SE" smtClean="0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FD02D-881D-4CF9-A646-AB78FF5DE61A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82545-27FC-433A-B1E9-948AFDD2EE92}" type="slidenum">
              <a:rPr lang="sv-SE"/>
              <a:pPr>
                <a:defRPr/>
              </a:pPr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6783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9C3F8-9ADE-4B8F-8BDF-619BE2F09565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0BD9C-D912-439F-8759-68CBF3F249C8}" type="slidenum">
              <a:rPr lang="sv-SE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218EA9-BCD6-4381-BB92-3DFEEB470E9D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30A97A-BA65-4D17-B920-35C8FF85D550}" type="slidenum">
              <a:rPr lang="sv-SE" smtClean="0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44AFC7-756C-44E9-927E-189BC064747F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C538C2-2840-4E70-BC72-8649A68BE5FB}" type="slidenum">
              <a:rPr lang="sv-SE" smtClean="0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B8A0CF-D349-42E0-8C72-B0611E577A6B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92502A-A41F-4427-977B-C444DE748204}" type="slidenum">
              <a:rPr lang="sv-SE" smtClean="0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63ABC5-649A-42EF-87DE-B121DADA29EB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1A5C00-A7B9-4A00-982D-D9938FDAE238}" type="slidenum">
              <a:rPr lang="sv-SE" smtClean="0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4BA235-41B0-4585-9F67-37E85FF7FD07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55CCBD-AFBE-44E3-8281-324F61CC7A3C}" type="slidenum">
              <a:rPr lang="sv-SE" smtClean="0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1785E6-BB6D-4F18-9C94-9B2EB902DDFC}" type="datetime1">
              <a:rPr lang="sv-SE" smtClean="0"/>
              <a:pPr>
                <a:defRPr/>
              </a:pPr>
              <a:t>2017-08-11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CE67FB-4939-4179-B5F8-9508DB03AAEC}" type="slidenum">
              <a:rPr lang="sv-SE" smtClean="0"/>
              <a:pPr>
                <a:defRPr/>
              </a:pPr>
              <a:t>‹Nr.›</a:t>
            </a:fld>
            <a:endParaRPr lang="sv-SE"/>
          </a:p>
        </p:txBody>
      </p:sp>
      <p:pic>
        <p:nvPicPr>
          <p:cNvPr id="8" name="Bildobjekt 7" descr="vägverket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" y="6286500"/>
            <a:ext cx="1643063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B2E518E-57A8-4EDF-A8F5-263CA1BAEACC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1254B6-FF98-4388-A433-6CB6B9F727F6}" type="slidenum">
              <a:rPr lang="sv-SE" smtClean="0"/>
              <a:pPr>
                <a:defRPr/>
              </a:pPr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B574EC0-8FAD-4F5E-83D4-A32F954E2C8E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2A626BF-DAF4-4E5F-A49C-DFD5638FD2F8}" type="slidenum">
              <a:rPr lang="sv-SE" smtClean="0"/>
              <a:pPr>
                <a:defRPr/>
              </a:pPr>
              <a:t>‹Nr.›</a:t>
            </a:fld>
            <a:endParaRPr lang="sv-SE"/>
          </a:p>
        </p:txBody>
      </p:sp>
      <p:pic>
        <p:nvPicPr>
          <p:cNvPr id="7" name="Bildobjekt 6" descr="Logotype.JP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858000" y="6286500"/>
            <a:ext cx="1928813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638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650" r:id="rId13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chart" Target="../charts/char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chart" Target="../charts/char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3600" b="1" dirty="0" smtClean="0">
                <a:solidFill>
                  <a:schemeClr val="accent6"/>
                </a:solidFill>
              </a:rPr>
              <a:t>Statistikrapport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sv-SE" sz="2600" b="1" dirty="0" smtClean="0">
                <a:solidFill>
                  <a:schemeClr val="accent6"/>
                </a:solidFill>
              </a:rPr>
              <a:t>Årsstatistik 2016</a:t>
            </a:r>
            <a:endParaRPr lang="sv-SE" sz="2600" b="1" dirty="0">
              <a:solidFill>
                <a:schemeClr val="accent6"/>
              </a:solidFill>
            </a:endParaRP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526137-EB97-4D99-8405-A86A6AC78766}" type="datetime1">
              <a:rPr lang="sv-SE" smtClean="0"/>
              <a:pPr>
                <a:defRPr/>
              </a:pPr>
              <a:t>2017-08-11</a:t>
            </a:fld>
            <a:r>
              <a:rPr lang="sv-SE" dirty="0"/>
              <a:t> </a:t>
            </a:r>
            <a:endParaRPr lang="sv-SE" dirty="0" smtClean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3F85FE-A554-4A13-92E3-033DFE8F2C36}" type="slidenum">
              <a:rPr lang="sv-SE" smtClean="0"/>
              <a:pPr>
                <a:defRPr/>
              </a:pPr>
              <a:t>1</a:t>
            </a:fld>
            <a:endParaRPr lang="sv-SE"/>
          </a:p>
        </p:txBody>
      </p:sp>
      <p:pic>
        <p:nvPicPr>
          <p:cNvPr id="16386" name="Bildobjekt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25" y="1643063"/>
            <a:ext cx="4929188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b="1" dirty="0"/>
              <a:t>3 </a:t>
            </a:r>
            <a:r>
              <a:rPr lang="sv-SE" sz="4000" b="1" dirty="0" smtClean="0"/>
              <a:t>347 </a:t>
            </a:r>
            <a:r>
              <a:rPr lang="sv-SE" sz="4000" b="1" dirty="0"/>
              <a:t>totalt antal </a:t>
            </a:r>
            <a:r>
              <a:rPr lang="sv-SE" sz="4000" b="1" dirty="0" smtClean="0"/>
              <a:t>minibuss, </a:t>
            </a:r>
            <a:r>
              <a:rPr lang="sv-SE" sz="4000" b="1" dirty="0"/>
              <a:t>lätta skåp och last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10</a:t>
            </a:fld>
            <a:endParaRPr lang="sv-SE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569022154"/>
              </p:ext>
            </p:extLst>
          </p:nvPr>
        </p:nvGraphicFramePr>
        <p:xfrm>
          <a:off x="1524000" y="1844824"/>
          <a:ext cx="609600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3206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b="1" dirty="0"/>
              <a:t>Köpta </a:t>
            </a:r>
            <a:r>
              <a:rPr lang="sv-SE" sz="4000" b="1" dirty="0" smtClean="0"/>
              <a:t>bilar 2016</a:t>
            </a:r>
            <a:endParaRPr lang="sv-SE" sz="4000" b="1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63ABC5-649A-42EF-87DE-B121DADA29EB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1A5C00-A7B9-4A00-982D-D9938FDAE238}" type="slidenum">
              <a:rPr lang="sv-SE" smtClean="0"/>
              <a:pPr>
                <a:defRPr/>
              </a:pPr>
              <a:t>11</a:t>
            </a:fld>
            <a:endParaRPr lang="sv-SE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52107318"/>
              </p:ext>
            </p:extLst>
          </p:nvPr>
        </p:nvGraphicFramePr>
        <p:xfrm>
          <a:off x="1524000" y="1844824"/>
          <a:ext cx="609600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7500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ubrik 8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txBody>
          <a:bodyPr/>
          <a:lstStyle/>
          <a:p>
            <a:r>
              <a:rPr lang="sv-SE" dirty="0"/>
              <a:t>  </a:t>
            </a:r>
            <a:r>
              <a:rPr lang="sv-SE" dirty="0" smtClean="0"/>
              <a:t> </a:t>
            </a:r>
            <a:r>
              <a:rPr lang="sv-SE" sz="3480" b="1" dirty="0" smtClean="0"/>
              <a:t>Omsättning </a:t>
            </a:r>
            <a:endParaRPr lang="sv-SE" sz="3480" b="1" dirty="0"/>
          </a:p>
        </p:txBody>
      </p:sp>
      <p:sp>
        <p:nvSpPr>
          <p:cNvPr id="10" name="Platshållare för innehåll 9"/>
          <p:cNvSpPr>
            <a:spLocks noGrp="1"/>
          </p:cNvSpPr>
          <p:nvPr>
            <p:ph idx="1"/>
          </p:nvPr>
        </p:nvSpPr>
        <p:spPr>
          <a:xfrm>
            <a:off x="107504" y="1628800"/>
            <a:ext cx="8856984" cy="4536504"/>
          </a:xfrm>
        </p:spPr>
        <p:txBody>
          <a:bodyPr>
            <a:normAutofit lnSpcReduction="10000"/>
          </a:bodyPr>
          <a:lstStyle/>
          <a:p>
            <a:r>
              <a:rPr lang="sv-SE" sz="2400" b="1" dirty="0"/>
              <a:t>Total omsättning i Tkr 			</a:t>
            </a:r>
            <a:r>
              <a:rPr lang="sv-SE" sz="2400" b="1" dirty="0" smtClean="0"/>
              <a:t>		3 771 792 </a:t>
            </a:r>
            <a:endParaRPr lang="sv-SE" sz="2400" b="1" dirty="0"/>
          </a:p>
          <a:p>
            <a:endParaRPr lang="sv-SE" sz="2400" b="1" dirty="0"/>
          </a:p>
          <a:p>
            <a:r>
              <a:rPr lang="sv-SE" sz="2400" dirty="0"/>
              <a:t>4 Internationella företag 			</a:t>
            </a:r>
            <a:r>
              <a:rPr lang="sv-SE" sz="2400" dirty="0" smtClean="0"/>
              <a:t>		2 217 242 </a:t>
            </a:r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3 Nationella företag			  </a:t>
            </a:r>
            <a:r>
              <a:rPr lang="sv-SE" sz="2400" dirty="0" smtClean="0"/>
              <a:t>	 		788 023 </a:t>
            </a:r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Övriga uthyrare 		  		   </a:t>
            </a:r>
            <a:r>
              <a:rPr lang="sv-SE" sz="2400" dirty="0" smtClean="0"/>
              <a:t>		627 789</a:t>
            </a:r>
            <a:endParaRPr lang="sv-SE" sz="2400" dirty="0"/>
          </a:p>
          <a:p>
            <a:endParaRPr lang="sv-SE" sz="2400" dirty="0"/>
          </a:p>
          <a:p>
            <a:r>
              <a:rPr lang="sv-SE" sz="2400" dirty="0" smtClean="0"/>
              <a:t> </a:t>
            </a:r>
            <a:r>
              <a:rPr lang="sv-SE" sz="2400" dirty="0"/>
              <a:t>T</a:t>
            </a:r>
            <a:r>
              <a:rPr lang="sv-SE" sz="2400" dirty="0" smtClean="0"/>
              <a:t>unga </a:t>
            </a:r>
            <a:r>
              <a:rPr lang="sv-SE" sz="2400" dirty="0"/>
              <a:t>fordon över 3,5 ton   	   </a:t>
            </a:r>
            <a:r>
              <a:rPr lang="sv-SE" sz="2400" dirty="0" smtClean="0"/>
              <a:t>			136 231</a:t>
            </a:r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Husbilar 					       </a:t>
            </a:r>
            <a:r>
              <a:rPr lang="sv-SE" sz="2400" dirty="0" smtClean="0"/>
              <a:t>		 	1 598 </a:t>
            </a:r>
            <a:endParaRPr lang="sv-SE" sz="24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09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r>
              <a:rPr lang="sv-SE" sz="4000" b="1" dirty="0" smtClean="0"/>
              <a:t>Total omsättning 2016  </a:t>
            </a:r>
            <a:r>
              <a:rPr lang="sv-SE" sz="4000" b="1" dirty="0"/>
              <a:t/>
            </a:r>
            <a:br>
              <a:rPr lang="sv-SE" sz="4000" b="1" dirty="0"/>
            </a:br>
            <a:r>
              <a:rPr lang="sv-SE" dirty="0"/>
              <a:t>Tkr 3 </a:t>
            </a:r>
            <a:r>
              <a:rPr lang="sv-SE" dirty="0" smtClean="0"/>
              <a:t>771 792</a:t>
            </a:r>
            <a:r>
              <a:rPr lang="sv-SE" dirty="0"/>
              <a:t/>
            </a:r>
            <a:br>
              <a:rPr lang="sv-SE" dirty="0"/>
            </a:br>
            <a:endParaRPr lang="sv-SE" dirty="0"/>
          </a:p>
        </p:txBody>
      </p:sp>
      <p:graphicFrame>
        <p:nvGraphicFramePr>
          <p:cNvPr id="25" name="Platshållare för innehåll 2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64797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310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b="1" dirty="0" smtClean="0"/>
              <a:t>Omsättningsutveckling 2011-2016</a:t>
            </a:r>
            <a:endParaRPr lang="sv-SE" sz="4000" b="1" dirty="0"/>
          </a:p>
        </p:txBody>
      </p:sp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5203821"/>
              </p:ext>
            </p:extLst>
          </p:nvPr>
        </p:nvGraphicFramePr>
        <p:xfrm>
          <a:off x="457200" y="2276871"/>
          <a:ext cx="8229599" cy="22322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744083">
                <a:tc>
                  <a:txBody>
                    <a:bodyPr/>
                    <a:lstStyle/>
                    <a:p>
                      <a:r>
                        <a:rPr lang="sv-SE" dirty="0" smtClean="0"/>
                        <a:t>År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2011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2012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2013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2014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2015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2016</a:t>
                      </a:r>
                      <a:endParaRPr lang="sv-SE" dirty="0"/>
                    </a:p>
                  </a:txBody>
                  <a:tcPr/>
                </a:tc>
              </a:tr>
              <a:tr h="744083">
                <a:tc>
                  <a:txBody>
                    <a:bodyPr/>
                    <a:lstStyle/>
                    <a:p>
                      <a:r>
                        <a:rPr lang="sv-SE" dirty="0" smtClean="0"/>
                        <a:t>Oms. MSEK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2912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2841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2891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2999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3558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3772</a:t>
                      </a:r>
                      <a:endParaRPr lang="sv-SE" dirty="0"/>
                    </a:p>
                  </a:txBody>
                  <a:tcPr/>
                </a:tc>
              </a:tr>
              <a:tr h="744083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Diff</a:t>
                      </a:r>
                      <a:r>
                        <a:rPr lang="sv-SE" baseline="0" dirty="0" smtClean="0"/>
                        <a:t> </a:t>
                      </a:r>
                      <a:r>
                        <a:rPr lang="sv-SE" dirty="0" smtClean="0"/>
                        <a:t>%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+4,9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-2,4</a:t>
                      </a:r>
                    </a:p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+1,8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+3,7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+18,6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+6,0</a:t>
                      </a:r>
                      <a:endParaRPr lang="sv-S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9870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16633"/>
            <a:ext cx="8229600" cy="720079"/>
          </a:xfrm>
        </p:spPr>
        <p:txBody>
          <a:bodyPr>
            <a:normAutofit/>
          </a:bodyPr>
          <a:lstStyle/>
          <a:p>
            <a:r>
              <a:rPr lang="sv-SE" sz="4000" b="1" dirty="0"/>
              <a:t>Antal </a:t>
            </a:r>
            <a:r>
              <a:rPr lang="sv-SE" sz="4000" b="1" dirty="0" smtClean="0"/>
              <a:t>personbilar i hyrbilsflottan</a:t>
            </a:r>
            <a:endParaRPr lang="sv-SE" sz="4000" b="1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268759"/>
            <a:ext cx="8229600" cy="4608513"/>
          </a:xfrm>
        </p:spPr>
        <p:txBody>
          <a:bodyPr>
            <a:normAutofit lnSpcReduction="10000"/>
          </a:bodyPr>
          <a:lstStyle/>
          <a:p>
            <a:r>
              <a:rPr lang="sv-SE" sz="2400" dirty="0"/>
              <a:t>Totalt </a:t>
            </a:r>
            <a:r>
              <a:rPr lang="sv-SE" sz="2400" dirty="0" smtClean="0"/>
              <a:t> </a:t>
            </a:r>
            <a:r>
              <a:rPr lang="sv-SE" sz="2400" dirty="0"/>
              <a:t>			</a:t>
            </a:r>
            <a:r>
              <a:rPr lang="sv-SE" sz="2400" dirty="0" smtClean="0"/>
              <a:t>			36 873</a:t>
            </a:r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Internationella kedjor 	</a:t>
            </a:r>
            <a:r>
              <a:rPr lang="sv-SE" sz="2400" dirty="0" smtClean="0"/>
              <a:t>		23 253</a:t>
            </a:r>
            <a:endParaRPr lang="sv-SE" sz="2400" dirty="0"/>
          </a:p>
          <a:p>
            <a:endParaRPr lang="sv-SE" sz="2400" dirty="0"/>
          </a:p>
          <a:p>
            <a:r>
              <a:rPr lang="sv-SE" sz="2400" dirty="0">
                <a:ea typeface="Avenir Book" charset="0"/>
                <a:cs typeface="Avenir Book" charset="0"/>
              </a:rPr>
              <a:t>Nationella kedjor </a:t>
            </a:r>
            <a:r>
              <a:rPr lang="sv-SE" sz="2400" dirty="0">
                <a:latin typeface="Avenir Book" charset="0"/>
                <a:ea typeface="Avenir Book" charset="0"/>
                <a:cs typeface="Avenir Book" charset="0"/>
              </a:rPr>
              <a:t>	</a:t>
            </a:r>
            <a:r>
              <a:rPr lang="sv-SE" sz="2400" dirty="0"/>
              <a:t>	 </a:t>
            </a:r>
            <a:r>
              <a:rPr lang="sv-SE" sz="2400" dirty="0" smtClean="0"/>
              <a:t>		5 973</a:t>
            </a:r>
            <a:endParaRPr lang="sv-SE" sz="2400" dirty="0"/>
          </a:p>
          <a:p>
            <a:endParaRPr lang="sv-SE" sz="2400" dirty="0"/>
          </a:p>
          <a:p>
            <a:r>
              <a:rPr lang="sv-SE" sz="2400" dirty="0"/>
              <a:t>Övriga uthyrare    		  </a:t>
            </a:r>
            <a:r>
              <a:rPr lang="sv-SE" sz="2400" dirty="0" smtClean="0"/>
              <a:t>		7 </a:t>
            </a:r>
            <a:r>
              <a:rPr lang="sv-SE" sz="2400" dirty="0"/>
              <a:t> </a:t>
            </a:r>
            <a:r>
              <a:rPr lang="sv-SE" sz="2400" dirty="0" smtClean="0"/>
              <a:t>647</a:t>
            </a:r>
          </a:p>
          <a:p>
            <a:endParaRPr lang="sv-SE" sz="2400" dirty="0"/>
          </a:p>
          <a:p>
            <a:r>
              <a:rPr lang="sv-SE" sz="2400" i="1" dirty="0"/>
              <a:t>Tunga </a:t>
            </a:r>
            <a:r>
              <a:rPr lang="sv-SE" sz="2400" i="1" dirty="0" smtClean="0"/>
              <a:t>fordon (&gt; 3,5 ton)</a:t>
            </a:r>
            <a:r>
              <a:rPr lang="sv-SE" sz="2400" i="1" dirty="0"/>
              <a:t>		    </a:t>
            </a:r>
            <a:r>
              <a:rPr lang="sv-SE" sz="2400" i="1" dirty="0" smtClean="0"/>
              <a:t>	 331</a:t>
            </a:r>
          </a:p>
          <a:p>
            <a:endParaRPr lang="sv-SE" i="1" dirty="0"/>
          </a:p>
          <a:p>
            <a:r>
              <a:rPr lang="sv-SE" sz="2400" i="1" dirty="0"/>
              <a:t>Husbilar 			       </a:t>
            </a:r>
            <a:r>
              <a:rPr lang="sv-SE" sz="2400" i="1" dirty="0" smtClean="0"/>
              <a:t>	 	 	 21</a:t>
            </a:r>
            <a:endParaRPr lang="sv-SE" sz="2400" i="1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2017-08-11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1019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 </a:t>
            </a:r>
            <a:r>
              <a:rPr lang="sv-SE" sz="4000" b="1" dirty="0"/>
              <a:t>A</a:t>
            </a:r>
            <a:r>
              <a:rPr lang="sv-SE" sz="4000" b="1" dirty="0" smtClean="0"/>
              <a:t>ntal personbilar per kategori </a:t>
            </a:r>
            <a:endParaRPr lang="sv-SE" sz="4000" b="1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6</a:t>
            </a:fld>
            <a:endParaRPr lang="sv-SE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647921947"/>
              </p:ext>
            </p:extLst>
          </p:nvPr>
        </p:nvGraphicFramePr>
        <p:xfrm>
          <a:off x="1524000" y="1690688"/>
          <a:ext cx="6096000" cy="411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1101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4000" b="1" dirty="0" smtClean="0"/>
              <a:t>Vagnparksutveckling 2011-2016</a:t>
            </a:r>
            <a:endParaRPr lang="sv-SE" sz="4000" b="1" dirty="0"/>
          </a:p>
        </p:txBody>
      </p:sp>
      <p:graphicFrame>
        <p:nvGraphicFramePr>
          <p:cNvPr id="6" name="Platshållare för innehåll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895430"/>
              </p:ext>
            </p:extLst>
          </p:nvPr>
        </p:nvGraphicFramePr>
        <p:xfrm>
          <a:off x="457200" y="2204867"/>
          <a:ext cx="8229599" cy="2232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/>
                <a:gridCol w="1175657"/>
                <a:gridCol w="1175657"/>
                <a:gridCol w="1175657"/>
                <a:gridCol w="1175657"/>
                <a:gridCol w="1175657"/>
                <a:gridCol w="1175657"/>
              </a:tblGrid>
              <a:tr h="744082">
                <a:tc>
                  <a:txBody>
                    <a:bodyPr/>
                    <a:lstStyle/>
                    <a:p>
                      <a:r>
                        <a:rPr lang="sv-SE" dirty="0" smtClean="0"/>
                        <a:t>År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2011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2012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2013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2014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2015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2016</a:t>
                      </a:r>
                      <a:endParaRPr lang="sv-SE" dirty="0"/>
                    </a:p>
                  </a:txBody>
                  <a:tcPr/>
                </a:tc>
              </a:tr>
              <a:tr h="744082">
                <a:tc>
                  <a:txBody>
                    <a:bodyPr/>
                    <a:lstStyle/>
                    <a:p>
                      <a:r>
                        <a:rPr lang="sv-SE" dirty="0" smtClean="0"/>
                        <a:t>Antal</a:t>
                      </a:r>
                      <a:r>
                        <a:rPr lang="sv-SE" baseline="0" dirty="0" smtClean="0"/>
                        <a:t> bilar</a:t>
                      </a:r>
                      <a:r>
                        <a:rPr lang="sv-SE" dirty="0" smtClean="0"/>
                        <a:t> 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28640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27985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27428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28320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34047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36873</a:t>
                      </a:r>
                      <a:endParaRPr lang="sv-SE" dirty="0"/>
                    </a:p>
                  </a:txBody>
                  <a:tcPr/>
                </a:tc>
              </a:tr>
              <a:tr h="744082">
                <a:tc>
                  <a:txBody>
                    <a:bodyPr/>
                    <a:lstStyle/>
                    <a:p>
                      <a:r>
                        <a:rPr lang="sv-SE" dirty="0" err="1" smtClean="0"/>
                        <a:t>Diff</a:t>
                      </a:r>
                      <a:r>
                        <a:rPr lang="sv-SE" dirty="0" smtClean="0"/>
                        <a:t> %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+8,6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-2,3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-2,0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+3,3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+20,2</a:t>
                      </a:r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 smtClean="0"/>
                        <a:t>+8,3</a:t>
                      </a:r>
                    </a:p>
                    <a:p>
                      <a:endParaRPr lang="sv-S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333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4BA235-41B0-4585-9F67-37E85FF7FD07}" type="datetime1">
              <a:rPr lang="sv-SE" smtClean="0"/>
              <a:pPr>
                <a:defRPr/>
              </a:pPr>
              <a:t>2017-08-11</a:t>
            </a:fld>
            <a:endParaRPr lang="sv-SE" dirty="0"/>
          </a:p>
        </p:txBody>
      </p:sp>
      <p:sp>
        <p:nvSpPr>
          <p:cNvPr id="3" name="Platshållare för bildnumm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55CCBD-AFBE-44E3-8281-324F61CC7A3C}" type="slidenum">
              <a:rPr lang="sv-SE" smtClean="0"/>
              <a:pPr>
                <a:defRPr/>
              </a:pPr>
              <a:t>8</a:t>
            </a:fld>
            <a:endParaRPr lang="sv-SE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06706780"/>
              </p:ext>
            </p:extLst>
          </p:nvPr>
        </p:nvGraphicFramePr>
        <p:xfrm>
          <a:off x="4366230" y="1844824"/>
          <a:ext cx="4022194" cy="43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ruta 6"/>
          <p:cNvSpPr txBox="1"/>
          <p:nvPr/>
        </p:nvSpPr>
        <p:spPr>
          <a:xfrm>
            <a:off x="971600" y="572590"/>
            <a:ext cx="6648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400" dirty="0" smtClean="0"/>
              <a:t>Antal och andel miljöbilar </a:t>
            </a:r>
            <a:endParaRPr lang="sv-SE" sz="4400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45532761"/>
              </p:ext>
            </p:extLst>
          </p:nvPr>
        </p:nvGraphicFramePr>
        <p:xfrm>
          <a:off x="-26258" y="1558675"/>
          <a:ext cx="4392488" cy="4264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ruta 8"/>
          <p:cNvSpPr txBox="1"/>
          <p:nvPr/>
        </p:nvSpPr>
        <p:spPr>
          <a:xfrm>
            <a:off x="5148064" y="1844824"/>
            <a:ext cx="4158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 smtClean="0"/>
              <a:t>Internationella &amp; Nationella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2093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 </a:t>
            </a:r>
            <a:r>
              <a:rPr lang="sv-SE" sz="4000" b="1" dirty="0"/>
              <a:t>H</a:t>
            </a:r>
            <a:r>
              <a:rPr lang="sv-SE" sz="4000" b="1" dirty="0" smtClean="0"/>
              <a:t>usbilar </a:t>
            </a:r>
            <a:r>
              <a:rPr lang="sv-SE" sz="4000" b="1" dirty="0"/>
              <a:t>och </a:t>
            </a:r>
            <a:r>
              <a:rPr lang="sv-SE" sz="4000" b="1" dirty="0" smtClean="0"/>
              <a:t>tunga fordon 2016 </a:t>
            </a:r>
            <a:endParaRPr lang="sv-SE" sz="4000" b="1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DCB3DC-CBFF-4BFD-89AB-57085B6CE1A2}" type="datetime1">
              <a:rPr lang="sv-SE" smtClean="0"/>
              <a:pPr>
                <a:defRPr/>
              </a:pPr>
              <a:t>2017-08-11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A9F323-6D2A-4291-B827-5AE4B4BE00E9}" type="slidenum">
              <a:rPr lang="sv-SE" smtClean="0"/>
              <a:pPr>
                <a:defRPr/>
              </a:pPr>
              <a:t>9</a:t>
            </a:fld>
            <a:endParaRPr lang="sv-SE" dirty="0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579802159"/>
              </p:ext>
            </p:extLst>
          </p:nvPr>
        </p:nvGraphicFramePr>
        <p:xfrm>
          <a:off x="1524000" y="1844824"/>
          <a:ext cx="6096000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690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FE913CC65DF1B4CA93301C2E9DF2E38" ma:contentTypeVersion="1" ma:contentTypeDescription="Skapa ett nytt dokument." ma:contentTypeScope="" ma:versionID="0302e3f7e45b132397f5d3dffe2cbfcb">
  <xsd:schema xmlns:xsd="http://www.w3.org/2001/XMLSchema" xmlns:xs="http://www.w3.org/2001/XMLSchema" xmlns:p="http://schemas.microsoft.com/office/2006/metadata/properties" xmlns:ns3="a1c3fb0d-c37a-4a3f-89c5-6086eccedaf5" targetNamespace="http://schemas.microsoft.com/office/2006/metadata/properties" ma:root="true" ma:fieldsID="f0003e16fb05e97aadba111962833390" ns3:_="">
    <xsd:import namespace="a1c3fb0d-c37a-4a3f-89c5-6086eccedaf5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c3fb0d-c37a-4a3f-89c5-6086eccedaf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AE2204-FE85-4747-9F06-53D5F25B82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2D1D62-7306-46B1-AC7E-0018F276C7F2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a1c3fb0d-c37a-4a3f-89c5-6086eccedaf5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1BDB00E-8194-4BF0-A372-778195B65A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c3fb0d-c37a-4a3f-89c5-6086eccedaf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29648</TotalTime>
  <Words>168</Words>
  <Application>Microsoft Macintosh PowerPoint</Application>
  <PresentationFormat>Bildspel på skärmen (4:3)</PresentationFormat>
  <Paragraphs>128</Paragraphs>
  <Slides>11</Slides>
  <Notes>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Avenir Book</vt:lpstr>
      <vt:lpstr>Calibri</vt:lpstr>
      <vt:lpstr>Calibri Light</vt:lpstr>
      <vt:lpstr>Arial</vt:lpstr>
      <vt:lpstr>Office-tema</vt:lpstr>
      <vt:lpstr>PowerPoint-presentation</vt:lpstr>
      <vt:lpstr>   Omsättning </vt:lpstr>
      <vt:lpstr>Total omsättning 2016   Tkr 3 771 792 </vt:lpstr>
      <vt:lpstr>Omsättningsutveckling 2011-2016</vt:lpstr>
      <vt:lpstr>Antal personbilar i hyrbilsflottan</vt:lpstr>
      <vt:lpstr> Antal personbilar per kategori </vt:lpstr>
      <vt:lpstr>Vagnparksutveckling 2011-2016</vt:lpstr>
      <vt:lpstr>PowerPoint-presentation</vt:lpstr>
      <vt:lpstr> Husbilar och tunga fordon 2016 </vt:lpstr>
      <vt:lpstr>3 347 totalt antal minibuss, lätta skåp och last</vt:lpstr>
      <vt:lpstr>Köpta bilar 2016</vt:lpstr>
    </vt:vector>
  </TitlesOfParts>
  <Company>Biluthyrarna Sverige</Company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Mia Solberg</dc:creator>
  <cp:lastModifiedBy>Anders Trollsås</cp:lastModifiedBy>
  <cp:revision>131</cp:revision>
  <cp:lastPrinted>2016-06-16T10:01:06Z</cp:lastPrinted>
  <dcterms:created xsi:type="dcterms:W3CDTF">2009-10-01T07:02:27Z</dcterms:created>
  <dcterms:modified xsi:type="dcterms:W3CDTF">2017-08-11T09:45:07Z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MyDocuments">
    <vt:bool>true</vt:bool>
  </property>
  <property fmtid="{D5CDD505-2E9C-101B-9397-08002B2CF9AE}" pid="3" name="ContentTypeId">
    <vt:lpwstr>0x0101002FE913CC65DF1B4CA93301C2E9DF2E38</vt:lpwstr>
  </property>
</Properties>
</file>