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</p:sldMasterIdLst>
  <p:notesMasterIdLst>
    <p:notesMasterId r:id="rId21"/>
  </p:notesMasterIdLst>
  <p:sldIdLst>
    <p:sldId id="256" r:id="rId5"/>
    <p:sldId id="277" r:id="rId6"/>
    <p:sldId id="285" r:id="rId7"/>
    <p:sldId id="278" r:id="rId8"/>
    <p:sldId id="280" r:id="rId9"/>
    <p:sldId id="286" r:id="rId10"/>
    <p:sldId id="281" r:id="rId11"/>
    <p:sldId id="266" r:id="rId12"/>
    <p:sldId id="356" r:id="rId13"/>
    <p:sldId id="597" r:id="rId14"/>
    <p:sldId id="598" r:id="rId15"/>
    <p:sldId id="599" r:id="rId16"/>
    <p:sldId id="600" r:id="rId17"/>
    <p:sldId id="601" r:id="rId18"/>
    <p:sldId id="575" r:id="rId19"/>
    <p:sldId id="576" r:id="rId20"/>
  </p:sldIdLst>
  <p:sldSz cx="9144000" cy="6858000" type="screen4x3"/>
  <p:notesSz cx="6864350" cy="999648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7" autoAdjust="0"/>
    <p:restoredTop sz="86352" autoAdjust="0"/>
  </p:normalViewPr>
  <p:slideViewPr>
    <p:cSldViewPr>
      <p:cViewPr varScale="1">
        <p:scale>
          <a:sx n="113" d="100"/>
          <a:sy n="113" d="100"/>
        </p:scale>
        <p:origin x="584" y="176"/>
      </p:cViewPr>
      <p:guideLst>
        <p:guide orient="horz" pos="1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3149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6760433083522799"/>
          <c:w val="0.96604938271604901"/>
          <c:h val="0.77497319355019001"/>
        </c:manualLayout>
      </c:layout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explosion val="12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3CE-4BCF-8E07-33DF4F099F25}"/>
              </c:ext>
            </c:extLst>
          </c:dPt>
          <c:dPt>
            <c:idx val="1"/>
            <c:bubble3D val="0"/>
            <c:explosion val="13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3CE-4BCF-8E07-33DF4F099F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3CE-4BCF-8E07-33DF4F099F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3CE-4BCF-8E07-33DF4F099F25}"/>
              </c:ext>
            </c:extLst>
          </c:dPt>
          <c:dPt>
            <c:idx val="4"/>
            <c:bubble3D val="0"/>
            <c:explosion val="7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3CE-4BCF-8E07-33DF4F099F25}"/>
              </c:ext>
            </c:extLst>
          </c:dPt>
          <c:dPt>
            <c:idx val="5"/>
            <c:bubble3D val="0"/>
            <c:explosion val="9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3CE-4BCF-8E07-33DF4F099F25}"/>
              </c:ext>
            </c:extLst>
          </c:dPt>
          <c:dPt>
            <c:idx val="6"/>
            <c:bubble3D val="0"/>
            <c:explosion val="1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3CE-4BCF-8E07-33DF4F099F25}"/>
              </c:ext>
            </c:extLst>
          </c:dPt>
          <c:dLbls>
            <c:dLbl>
              <c:idx val="0"/>
              <c:layout>
                <c:manualLayout>
                  <c:x val="-0.17746913580246915"/>
                  <c:y val="-8.992616598942589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1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 baseline="0" dirty="0"/>
                      <a:t>2 753 724</a:t>
                    </a:r>
                  </a:p>
                  <a:p>
                    <a:pPr>
                      <a:defRPr sz="1600" b="1" i="1"/>
                    </a:pPr>
                    <a:endParaRPr lang="en-US" sz="1600" b="1" baseline="0" dirty="0"/>
                  </a:p>
                  <a:p>
                    <a:pPr>
                      <a:defRPr sz="1600" b="1" i="1"/>
                    </a:pPr>
                    <a:endParaRPr lang="en-US" sz="1600" b="1" baseline="0" dirty="0"/>
                  </a:p>
                  <a:p>
                    <a:pPr>
                      <a:defRPr sz="1600" b="1" i="1"/>
                    </a:pPr>
                    <a:endParaRPr lang="en-US" sz="1600" b="1" baseline="0" dirty="0"/>
                  </a:p>
                  <a:p>
                    <a:pPr>
                      <a:defRPr sz="1600" b="1" i="1"/>
                    </a:pPr>
                    <a:endParaRPr lang="en-US" sz="1600" b="1" baseline="0" dirty="0"/>
                  </a:p>
                  <a:p>
                    <a:pPr>
                      <a:defRPr sz="1600" b="1" i="1"/>
                    </a:pPr>
                    <a:endParaRPr lang="en-US" sz="1600" b="1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1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09567901234568"/>
                      <c:h val="0.1445106820360661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E3CE-4BCF-8E07-33DF4F099F2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147 276</a:t>
                    </a:r>
                    <a:endParaRPr lang="en-US" dirty="0"/>
                  </a:p>
                  <a:p>
                    <a:endParaRPr lang="en-US" dirty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3CE-4BCF-8E07-33DF4F099F25}"/>
                </c:ext>
              </c:extLst>
            </c:dLbl>
            <c:dLbl>
              <c:idx val="4"/>
              <c:layout>
                <c:manualLayout>
                  <c:x val="0.16882375814134343"/>
                  <c:y val="8.7719563770185471E-2"/>
                </c:manualLayout>
              </c:layout>
              <c:tx>
                <c:rich>
                  <a:bodyPr/>
                  <a:lstStyle/>
                  <a:p>
                    <a:endParaRPr lang="en-US" i="1" dirty="0"/>
                  </a:p>
                  <a:p>
                    <a:endParaRPr lang="en-US" i="1" dirty="0"/>
                  </a:p>
                  <a:p>
                    <a:endParaRPr lang="en-US" i="1" dirty="0"/>
                  </a:p>
                  <a:p>
                    <a:endParaRPr lang="en-US" i="1" dirty="0"/>
                  </a:p>
                  <a:p>
                    <a:r>
                      <a:rPr lang="en-US" i="1" dirty="0"/>
                      <a:t>1 001 857</a:t>
                    </a:r>
                  </a:p>
                  <a:p>
                    <a:endParaRPr lang="en-US" i="1" dirty="0"/>
                  </a:p>
                  <a:p>
                    <a:endParaRPr lang="en-US" i="1" dirty="0"/>
                  </a:p>
                  <a:p>
                    <a:endParaRPr lang="en-US" i="1" dirty="0"/>
                  </a:p>
                  <a:p>
                    <a:endParaRPr lang="en-US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125777680567707"/>
                      <c:h val="0.392030823053568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9-E3CE-4BCF-8E07-33DF4F099F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Blad1!$A$2:$A$8</c:f>
              <c:strCache>
                <c:ptCount val="5"/>
                <c:pt idx="0">
                  <c:v>Internationella</c:v>
                </c:pt>
                <c:pt idx="1">
                  <c:v>Nationella kedjor</c:v>
                </c:pt>
                <c:pt idx="2">
                  <c:v>Tunga fordon</c:v>
                </c:pt>
                <c:pt idx="3">
                  <c:v>Husbilar</c:v>
                </c:pt>
                <c:pt idx="4">
                  <c:v>Övriga uthyrare</c:v>
                </c:pt>
              </c:strCache>
            </c:strRef>
          </c:cat>
          <c:val>
            <c:numRef>
              <c:f>Blad1!$B$2:$B$8</c:f>
              <c:numCache>
                <c:formatCode>General</c:formatCode>
                <c:ptCount val="7"/>
                <c:pt idx="0">
                  <c:v>2753724</c:v>
                </c:pt>
                <c:pt idx="1">
                  <c:v>1147276</c:v>
                </c:pt>
                <c:pt idx="2">
                  <c:v>125741</c:v>
                </c:pt>
                <c:pt idx="3">
                  <c:v>1700</c:v>
                </c:pt>
                <c:pt idx="4">
                  <c:v>1001857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3CE-4BCF-8E07-33DF4F099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140443399436182"/>
          <c:y val="0.914517197776473"/>
          <c:w val="0.77158233693010603"/>
          <c:h val="6.30345409363708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6C81-48C4-B9C9-B13FD29D80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6C81-48C4-B9C9-B13FD29D80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6C81-48C4-B9C9-B13FD29D807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28</a:t>
                    </a:r>
                    <a:r>
                      <a:rPr lang="en-US" baseline="0" dirty="0"/>
                      <a:t> 900</a:t>
                    </a:r>
                  </a:p>
                  <a:p>
                    <a:endParaRPr lang="en-US" dirty="0"/>
                  </a:p>
                  <a:p>
                    <a:endParaRPr lang="en-US" dirty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C81-48C4-B9C9-B13FD29D8079}"/>
                </c:ext>
              </c:extLst>
            </c:dLbl>
            <c:dLbl>
              <c:idx val="1"/>
              <c:layout>
                <c:manualLayout>
                  <c:x val="0.16875000000000001"/>
                  <c:y val="2.33895302942514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1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i="1" dirty="0"/>
                      <a:t>8</a:t>
                    </a:r>
                    <a:r>
                      <a:rPr lang="en-US" sz="1600" i="1" baseline="0" dirty="0"/>
                      <a:t> 675</a:t>
                    </a:r>
                    <a:endParaRPr lang="en-US" sz="1600" i="1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47916666666666E-2"/>
                      <c:h val="6.481834337243982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6C81-48C4-B9C9-B13FD29D8079}"/>
                </c:ext>
              </c:extLst>
            </c:dLbl>
            <c:dLbl>
              <c:idx val="2"/>
              <c:layout>
                <c:manualLayout>
                  <c:x val="0.1261133530183727"/>
                  <c:y val="0.146175207360369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0" i="1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i="1" dirty="0"/>
                      <a:t>5</a:t>
                    </a:r>
                    <a:r>
                      <a:rPr lang="en-US" sz="1600" i="1" baseline="0" dirty="0"/>
                      <a:t> 983</a:t>
                    </a:r>
                    <a:endParaRPr lang="en-US" sz="1600" i="1" dirty="0"/>
                  </a:p>
                  <a:p>
                    <a:pPr>
                      <a:defRPr sz="1600" i="1"/>
                    </a:pPr>
                    <a:endParaRPr lang="en-US" sz="1600" i="1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20833333333333"/>
                      <c:h val="0.1765836868732039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6C81-48C4-B9C9-B13FD29D80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25258</c:v>
                </c:pt>
                <c:pt idx="1">
                  <c:v>7185</c:v>
                </c:pt>
                <c:pt idx="2">
                  <c:v>5172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6C81-48C4-B9C9-B13FD29D80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6C81-48C4-B9C9-B13FD29D80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6C81-48C4-B9C9-B13FD29D8079}"/>
              </c:ext>
            </c:extLst>
          </c:dPt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F3-1042-A763-B793E65D596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F3-1042-A763-B793E65D59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CF3-1042-A763-B793E65D59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Husbilar</c:v>
                </c:pt>
                <c:pt idx="1">
                  <c:v>Tunga fordon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100</c:v>
                </c:pt>
                <c:pt idx="1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Blad1!$A$2:$A$3</c:f>
              <c:strCache>
                <c:ptCount val="2"/>
                <c:pt idx="0">
                  <c:v>Husbilar</c:v>
                </c:pt>
                <c:pt idx="1">
                  <c:v>Tunga fordon</c:v>
                </c:pt>
              </c:strCache>
            </c:strRef>
          </c:cat>
          <c:val>
            <c:numRef>
              <c:f>Blad1!$C$2:$C$3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6562992"/>
        <c:axId val="-186559728"/>
      </c:barChart>
      <c:catAx>
        <c:axId val="-18656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186559728"/>
        <c:crosses val="autoZero"/>
        <c:auto val="1"/>
        <c:lblAlgn val="ctr"/>
        <c:lblOffset val="100"/>
        <c:noMultiLvlLbl val="0"/>
      </c:catAx>
      <c:valAx>
        <c:axId val="-18655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18656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0.465</cdr:x>
      <cdr:y>0.6109</cdr:y>
    </cdr:from>
    <cdr:to>
      <cdr:x>0.57611</cdr:x>
      <cdr:y>0.81293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826768" y="27649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0.75532</cdr:x>
      <cdr:y>0.37225</cdr:y>
    </cdr:from>
    <cdr:to>
      <cdr:x>0.86643</cdr:x>
      <cdr:y>0.57428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6215988" y="16847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0.59625</cdr:x>
      <cdr:y>0.16542</cdr:y>
    </cdr:from>
    <cdr:to>
      <cdr:x>0.70736</cdr:x>
      <cdr:y>0.36745</cdr:y>
    </cdr:to>
    <cdr:sp macro="" textlink="">
      <cdr:nvSpPr>
        <cdr:cNvPr id="4" name="textruta 3"/>
        <cdr:cNvSpPr txBox="1"/>
      </cdr:nvSpPr>
      <cdr:spPr>
        <a:xfrm xmlns:a="http://schemas.openxmlformats.org/drawingml/2006/main">
          <a:off x="4906888" y="7486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0.17223</cdr:x>
      <cdr:y>0.40007</cdr:y>
    </cdr:from>
    <cdr:to>
      <cdr:x>0.28334</cdr:x>
      <cdr:y>0.60211</cdr:y>
    </cdr:to>
    <cdr:sp macro="" textlink="">
      <cdr:nvSpPr>
        <cdr:cNvPr id="5" name="textruta 4"/>
        <cdr:cNvSpPr txBox="1"/>
      </cdr:nvSpPr>
      <cdr:spPr>
        <a:xfrm xmlns:a="http://schemas.openxmlformats.org/drawingml/2006/main">
          <a:off x="1417414" y="1810697"/>
          <a:ext cx="914391" cy="914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0.185</cdr:x>
      <cdr:y>0.27679</cdr:y>
    </cdr:from>
    <cdr:to>
      <cdr:x>0.29612</cdr:x>
      <cdr:y>0.47882</cdr:y>
    </cdr:to>
    <cdr:sp macro="" textlink="">
      <cdr:nvSpPr>
        <cdr:cNvPr id="6" name="textruta 5"/>
        <cdr:cNvSpPr txBox="1"/>
      </cdr:nvSpPr>
      <cdr:spPr>
        <a:xfrm xmlns:a="http://schemas.openxmlformats.org/drawingml/2006/main">
          <a:off x="1522512" y="12527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0.28125</cdr:x>
      <cdr:y>0.19567</cdr:y>
    </cdr:from>
    <cdr:to>
      <cdr:x>0.39236</cdr:x>
      <cdr:y>0.39771</cdr:y>
    </cdr:to>
    <cdr:sp macro="" textlink="">
      <cdr:nvSpPr>
        <cdr:cNvPr id="7" name="textruta 6"/>
        <cdr:cNvSpPr txBox="1"/>
      </cdr:nvSpPr>
      <cdr:spPr>
        <a:xfrm xmlns:a="http://schemas.openxmlformats.org/drawingml/2006/main">
          <a:off x="2314600" y="88560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0.40961</cdr:x>
      <cdr:y>0.13763</cdr:y>
    </cdr:from>
    <cdr:to>
      <cdr:x>0.52072</cdr:x>
      <cdr:y>0.33966</cdr:y>
    </cdr:to>
    <cdr:sp macro="" textlink="">
      <cdr:nvSpPr>
        <cdr:cNvPr id="8" name="textruta 7"/>
        <cdr:cNvSpPr txBox="1"/>
      </cdr:nvSpPr>
      <cdr:spPr>
        <a:xfrm xmlns:a="http://schemas.openxmlformats.org/drawingml/2006/main">
          <a:off x="3370915" y="622930"/>
          <a:ext cx="914391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0.59625</cdr:x>
      <cdr:y>0.35634</cdr:y>
    </cdr:from>
    <cdr:to>
      <cdr:x>0.87361</cdr:x>
      <cdr:y>0.57908</cdr:y>
    </cdr:to>
    <cdr:sp macro="" textlink="">
      <cdr:nvSpPr>
        <cdr:cNvPr id="9" name="textruta 8"/>
        <cdr:cNvSpPr txBox="1"/>
      </cdr:nvSpPr>
      <cdr:spPr>
        <a:xfrm xmlns:a="http://schemas.openxmlformats.org/drawingml/2006/main">
          <a:off x="4906888" y="1612776"/>
          <a:ext cx="2282573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  <cdr:relSizeAnchor xmlns:cdr="http://schemas.openxmlformats.org/drawingml/2006/chartDrawing">
    <cdr:from>
      <cdr:x>0.14814</cdr:x>
      <cdr:y>0.46771</cdr:y>
    </cdr:from>
    <cdr:to>
      <cdr:x>0.25926</cdr:x>
      <cdr:y>0.66974</cdr:y>
    </cdr:to>
    <cdr:sp macro="" textlink="">
      <cdr:nvSpPr>
        <cdr:cNvPr id="11" name="textruta 10"/>
        <cdr:cNvSpPr txBox="1"/>
      </cdr:nvSpPr>
      <cdr:spPr>
        <a:xfrm xmlns:a="http://schemas.openxmlformats.org/drawingml/2006/main">
          <a:off x="1219127" y="2116832"/>
          <a:ext cx="914473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dirty="0"/>
        </a:p>
      </cdr:txBody>
    </cdr:sp>
  </cdr:relSizeAnchor>
  <cdr:relSizeAnchor xmlns:cdr="http://schemas.openxmlformats.org/drawingml/2006/chartDrawing">
    <cdr:from>
      <cdr:x>0.5875</cdr:x>
      <cdr:y>0.37225</cdr:y>
    </cdr:from>
    <cdr:to>
      <cdr:x>0.69861</cdr:x>
      <cdr:y>0.57428</cdr:y>
    </cdr:to>
    <cdr:sp macro="" textlink="">
      <cdr:nvSpPr>
        <cdr:cNvPr id="12" name="textruta 11"/>
        <cdr:cNvSpPr txBox="1"/>
      </cdr:nvSpPr>
      <cdr:spPr>
        <a:xfrm xmlns:a="http://schemas.openxmlformats.org/drawingml/2006/main">
          <a:off x="4834880" y="16847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  <cdr:relSizeAnchor xmlns:cdr="http://schemas.openxmlformats.org/drawingml/2006/chartDrawing">
    <cdr:from>
      <cdr:x>0.395</cdr:x>
      <cdr:y>0.49953</cdr:y>
    </cdr:from>
    <cdr:to>
      <cdr:x>0.50611</cdr:x>
      <cdr:y>0.70156</cdr:y>
    </cdr:to>
    <cdr:sp macro="" textlink="">
      <cdr:nvSpPr>
        <cdr:cNvPr id="13" name="textruta 12"/>
        <cdr:cNvSpPr txBox="1"/>
      </cdr:nvSpPr>
      <cdr:spPr>
        <a:xfrm xmlns:a="http://schemas.openxmlformats.org/drawingml/2006/main">
          <a:off x="3250704" y="22608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0.26088</cdr:y>
    </cdr:from>
    <cdr:to>
      <cdr:x>0.52306</cdr:x>
      <cdr:y>0.27098</cdr:y>
    </cdr:to>
    <cdr:sp macro="" textlink="">
      <cdr:nvSpPr>
        <cdr:cNvPr id="14" name="textruta 13"/>
        <cdr:cNvSpPr txBox="1"/>
      </cdr:nvSpPr>
      <cdr:spPr>
        <a:xfrm xmlns:a="http://schemas.openxmlformats.org/drawingml/2006/main">
          <a:off x="4258816" y="1180728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100" dirty="0" err="1">
              <a:solidFill>
                <a:schemeClr val="bg1"/>
              </a:solidFill>
            </a:rPr>
            <a:t>QAvis</a:t>
          </a:r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0.26088</cdr:y>
    </cdr:from>
    <cdr:to>
      <cdr:x>0.62861</cdr:x>
      <cdr:y>0.46291</cdr:y>
    </cdr:to>
    <cdr:sp macro="" textlink="">
      <cdr:nvSpPr>
        <cdr:cNvPr id="15" name="textruta 14"/>
        <cdr:cNvSpPr txBox="1"/>
      </cdr:nvSpPr>
      <cdr:spPr>
        <a:xfrm xmlns:a="http://schemas.openxmlformats.org/drawingml/2006/main">
          <a:off x="4258816" y="11807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0.25507</cdr:x>
      <cdr:y>0.28679</cdr:y>
    </cdr:from>
    <cdr:to>
      <cdr:x>0.36618</cdr:x>
      <cdr:y>0.48882</cdr:y>
    </cdr:to>
    <cdr:sp macro="" textlink="">
      <cdr:nvSpPr>
        <cdr:cNvPr id="16" name="textruta 15"/>
        <cdr:cNvSpPr txBox="1"/>
      </cdr:nvSpPr>
      <cdr:spPr>
        <a:xfrm xmlns:a="http://schemas.openxmlformats.org/drawingml/2006/main">
          <a:off x="2099138" y="12979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0.36</cdr:x>
      <cdr:y>0.22906</cdr:y>
    </cdr:from>
    <cdr:to>
      <cdr:x>0.47111</cdr:x>
      <cdr:y>0.43109</cdr:y>
    </cdr:to>
    <cdr:sp macro="" textlink="">
      <cdr:nvSpPr>
        <cdr:cNvPr id="17" name="textruta 16"/>
        <cdr:cNvSpPr txBox="1"/>
      </cdr:nvSpPr>
      <cdr:spPr>
        <a:xfrm xmlns:a="http://schemas.openxmlformats.org/drawingml/2006/main">
          <a:off x="2962672" y="10367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8210" y="0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272AF3C8-61BF-458C-B80A-266046C82511}" type="datetimeFigureOut">
              <a:rPr lang="sv-SE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9300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35" y="4748332"/>
            <a:ext cx="5491480" cy="44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4929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8210" y="9494929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62F41D0-B9FA-4F34-99E6-9848021821C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400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0441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7886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88644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854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0202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5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06602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615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6596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3700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8011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578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71086A-A013-4682-A3EF-E5E8993FCA94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3F069B-B293-4B0F-BDD0-88F840A2772B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9EC151-D950-48D7-9220-32CAD751E41C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65E7A-D274-42F5-8C8D-0CE833CBDB25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F413E-02A2-4209-B10F-EBF2ECFB5F08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9C3F8-9ADE-4B8F-8BDF-619BE2F09565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BD9C-D912-439F-8759-68CBF3F249C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218EA9-BCD6-4381-BB92-3DFEEB470E9D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0A97A-BA65-4D17-B920-35C8FF85D550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44AFC7-756C-44E9-927E-189BC064747F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538C2-2840-4E70-BC72-8649A68BE5FB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8A0CF-D349-42E0-8C72-B0611E577A6B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2502A-A41F-4427-977B-C444DE748204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63ABC5-649A-42EF-87DE-B121DADA29EB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A5C00-A7B9-4A00-982D-D9938FDAE238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4BA235-41B0-4585-9F67-37E85FF7FD07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5CCBD-AFBE-44E3-8281-324F61CC7A3C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1785E6-BB6D-4F18-9C94-9B2EB902DDFC}" type="datetime1">
              <a:rPr lang="sv-SE" smtClean="0"/>
              <a:pPr>
                <a:defRPr/>
              </a:pPr>
              <a:t>2023-01-18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E67FB-4939-4179-B5F8-9508DB03AAEC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8" name="Bildobjekt 7" descr="vägverke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6286500"/>
            <a:ext cx="16430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2E518E-57A8-4EDF-A8F5-263CA1BAEACC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1254B6-FF98-4388-A433-6CB6B9F727F6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574EC0-8FAD-4F5E-83D4-A32F954E2C8E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A626BF-DAF4-4E5F-A49C-DFD5638FD2F8}" type="slidenum">
              <a:rPr lang="sv-SE" smtClean="0"/>
              <a:pPr>
                <a:defRPr/>
              </a:pPr>
              <a:t>‹#›</a:t>
            </a:fld>
            <a:endParaRPr lang="sv-SE"/>
          </a:p>
        </p:txBody>
      </p:sp>
      <p:pic>
        <p:nvPicPr>
          <p:cNvPr id="7" name="Bildobjekt 6" descr="Logotype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858000" y="6286500"/>
            <a:ext cx="192881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38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650" r:id="rId12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933056"/>
            <a:ext cx="6858000" cy="132474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3600" b="1" dirty="0">
                <a:solidFill>
                  <a:schemeClr val="accent6"/>
                </a:solidFill>
              </a:rPr>
              <a:t>Statistikrapport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600" b="1" dirty="0">
                <a:solidFill>
                  <a:schemeClr val="accent6"/>
                </a:solidFill>
              </a:rPr>
              <a:t>Årsstatistik 2022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526137-EB97-4D99-8405-A86A6AC78766}" type="datetime1">
              <a:rPr lang="sv-SE" smtClean="0"/>
              <a:pPr>
                <a:defRPr/>
              </a:pPr>
              <a:t>2023-01-18</a:t>
            </a:fld>
            <a:r>
              <a:rPr lang="sv-SE" dirty="0"/>
              <a:t>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  <p:pic>
        <p:nvPicPr>
          <p:cNvPr id="16386" name="Bildobjekt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1643063"/>
            <a:ext cx="49291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Q1 2022 (De 7 största)</a:t>
            </a:r>
            <a:br>
              <a:rPr lang="sv-SE" sz="3600" b="1" dirty="0"/>
            </a:br>
            <a:endParaRPr lang="sv-SE" sz="36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804502"/>
            <a:ext cx="8229600" cy="4176464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	        2022	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30.875	      	 35.398	        	 </a:t>
            </a:r>
            <a:r>
              <a:rPr lang="sv-SE" b="1" dirty="0"/>
              <a:t>+14,6	</a:t>
            </a:r>
          </a:p>
          <a:p>
            <a:r>
              <a:rPr lang="sv-SE" dirty="0"/>
              <a:t>Hyror		258.337	       	 288.994       		 </a:t>
            </a:r>
            <a:r>
              <a:rPr lang="sv-SE" b="1" dirty="0"/>
              <a:t>+11,9</a:t>
            </a:r>
          </a:p>
          <a:p>
            <a:r>
              <a:rPr lang="sv-SE" dirty="0"/>
              <a:t>Dygn		1.547”	       	 1.850”          	 </a:t>
            </a:r>
            <a:r>
              <a:rPr lang="sv-SE" b="1" dirty="0"/>
              <a:t>+19,6</a:t>
            </a:r>
          </a:p>
          <a:p>
            <a:r>
              <a:rPr lang="sv-SE" dirty="0"/>
              <a:t>Oms.		641”</a:t>
            </a:r>
            <a:r>
              <a:rPr lang="sv-SE" i="1" dirty="0"/>
              <a:t>	</a:t>
            </a:r>
            <a:r>
              <a:rPr lang="sv-SE" dirty="0"/>
              <a:t>		 803”	         		 </a:t>
            </a:r>
            <a:r>
              <a:rPr lang="sv-SE" b="1" dirty="0"/>
              <a:t>+25,2</a:t>
            </a:r>
          </a:p>
          <a:p>
            <a:r>
              <a:rPr lang="sv-SE" dirty="0"/>
              <a:t>Belägg		55,7%			 58,1%.       		 </a:t>
            </a:r>
            <a:r>
              <a:rPr lang="sv-SE" b="1" dirty="0"/>
              <a:t>+2,4</a:t>
            </a:r>
            <a:r>
              <a:rPr lang="sv-SE" dirty="0"/>
              <a:t>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877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Q2 2022 </a:t>
            </a:r>
            <a:r>
              <a:rPr lang="sv-SE" sz="3600" dirty="0"/>
              <a:t>(De 7 största)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804502"/>
            <a:ext cx="8229600" cy="4176464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	        2022	 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34.656	          	37.659		+</a:t>
            </a:r>
            <a:r>
              <a:rPr lang="sv-SE" b="1" dirty="0"/>
              <a:t>8,7	</a:t>
            </a:r>
          </a:p>
          <a:p>
            <a:r>
              <a:rPr lang="sv-SE" dirty="0"/>
              <a:t>Hyror		300.513		371.622   		+</a:t>
            </a:r>
            <a:r>
              <a:rPr lang="sv-SE" b="1" dirty="0"/>
              <a:t>23,7</a:t>
            </a:r>
          </a:p>
          <a:p>
            <a:r>
              <a:rPr lang="sv-SE" dirty="0"/>
              <a:t>Dygn		1.717”		2.076” 		+</a:t>
            </a:r>
            <a:r>
              <a:rPr lang="sv-SE" b="1" dirty="0"/>
              <a:t>20,9</a:t>
            </a:r>
          </a:p>
          <a:p>
            <a:r>
              <a:rPr lang="sv-SE" dirty="0"/>
              <a:t>Oms.		732”			978”			+</a:t>
            </a:r>
            <a:r>
              <a:rPr lang="sv-SE" b="1" dirty="0"/>
              <a:t>33,6</a:t>
            </a:r>
          </a:p>
          <a:p>
            <a:r>
              <a:rPr lang="sv-SE" dirty="0"/>
              <a:t>Belägg		55,0%			61,2%			</a:t>
            </a:r>
            <a:r>
              <a:rPr lang="sv-SE" b="1" dirty="0"/>
              <a:t>+6,2</a:t>
            </a:r>
            <a:r>
              <a:rPr lang="sv-SE" dirty="0"/>
              <a:t>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5992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Q1+Q2 2022 </a:t>
            </a:r>
            <a:r>
              <a:rPr lang="sv-SE" sz="3600" dirty="0"/>
              <a:t>(De 7 största)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804502"/>
            <a:ext cx="8229600" cy="4176464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	        2022	 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32.766		36.528.      		</a:t>
            </a:r>
            <a:r>
              <a:rPr lang="sv-SE" b="1" dirty="0"/>
              <a:t>+11,5	</a:t>
            </a:r>
          </a:p>
          <a:p>
            <a:r>
              <a:rPr lang="sv-SE" dirty="0"/>
              <a:t>Hyror		558.850		660.616  		</a:t>
            </a:r>
            <a:r>
              <a:rPr lang="sv-SE" b="1" dirty="0"/>
              <a:t>+18,2</a:t>
            </a:r>
          </a:p>
          <a:p>
            <a:r>
              <a:rPr lang="sv-SE" dirty="0"/>
              <a:t>Dygn		3.264”		3.926” 		</a:t>
            </a:r>
            <a:r>
              <a:rPr lang="sv-SE" b="1" dirty="0"/>
              <a:t>+20,3</a:t>
            </a:r>
          </a:p>
          <a:p>
            <a:r>
              <a:rPr lang="sv-SE" dirty="0"/>
              <a:t>Oms.		1.373”		1.781”		</a:t>
            </a:r>
            <a:r>
              <a:rPr lang="sv-SE" b="1" dirty="0"/>
              <a:t>+29,7</a:t>
            </a:r>
          </a:p>
          <a:p>
            <a:r>
              <a:rPr lang="sv-SE" dirty="0"/>
              <a:t>Belägg		55,4%			59,6%			</a:t>
            </a:r>
            <a:r>
              <a:rPr lang="sv-SE" b="1" dirty="0"/>
              <a:t>+4,2</a:t>
            </a:r>
            <a:r>
              <a:rPr lang="sv-SE" dirty="0"/>
              <a:t>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7478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Q3 2022 </a:t>
            </a:r>
            <a:r>
              <a:rPr lang="sv-SE" sz="3600" dirty="0"/>
              <a:t>(De 7 största)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772816"/>
            <a:ext cx="8229600" cy="4208150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	       2022	 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  <a:endParaRPr lang="sv-SE" dirty="0"/>
          </a:p>
          <a:p>
            <a:endParaRPr lang="sv-SE" dirty="0"/>
          </a:p>
          <a:p>
            <a:r>
              <a:rPr lang="sv-SE" dirty="0"/>
              <a:t>Bilar			35.247		38.920      		</a:t>
            </a:r>
            <a:r>
              <a:rPr lang="sv-SE" b="1" dirty="0"/>
              <a:t>+10,4	</a:t>
            </a:r>
          </a:p>
          <a:p>
            <a:r>
              <a:rPr lang="sv-SE" dirty="0"/>
              <a:t>Hyror		329.745		340.418   		</a:t>
            </a:r>
            <a:r>
              <a:rPr lang="sv-SE" b="1" dirty="0"/>
              <a:t>+3,2</a:t>
            </a:r>
          </a:p>
          <a:p>
            <a:r>
              <a:rPr lang="sv-SE" dirty="0"/>
              <a:t>Dygn		2.200”		2.337” 		</a:t>
            </a:r>
            <a:r>
              <a:rPr lang="sv-SE" b="1" dirty="0"/>
              <a:t>+6,2</a:t>
            </a:r>
          </a:p>
          <a:p>
            <a:r>
              <a:rPr lang="sv-SE" dirty="0"/>
              <a:t>Oms.	   	971”			1.145”		</a:t>
            </a:r>
            <a:r>
              <a:rPr lang="sv-SE" b="1" dirty="0"/>
              <a:t>+17,3</a:t>
            </a:r>
          </a:p>
          <a:p>
            <a:r>
              <a:rPr lang="sv-SE" dirty="0"/>
              <a:t>Belägg		69,4%			66,8%			</a:t>
            </a:r>
            <a:r>
              <a:rPr lang="sv-SE" b="1" dirty="0"/>
              <a:t>-2,6</a:t>
            </a:r>
          </a:p>
          <a:p>
            <a:r>
              <a:rPr lang="sv-SE" dirty="0"/>
              <a:t>Miljöbilar					27,4%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4955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Q1-Q3 2022 </a:t>
            </a:r>
            <a:r>
              <a:rPr lang="sv-SE" sz="3600" dirty="0"/>
              <a:t>(De 7 största)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844824"/>
            <a:ext cx="8229600" cy="4320480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	        2022	 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pPr marL="914400" lvl="8" indent="0" eaLnBrk="0" fontAlgn="base" hangingPunct="0">
              <a:spcAft>
                <a:spcPct val="0"/>
              </a:spcAft>
              <a:buNone/>
            </a:pPr>
            <a:endParaRPr lang="sv-SE" sz="3200" dirty="0"/>
          </a:p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endParaRPr lang="sv-SE" dirty="0"/>
          </a:p>
          <a:p>
            <a:r>
              <a:rPr lang="sv-SE" dirty="0"/>
              <a:t>Bilar			33.592		37.326		</a:t>
            </a:r>
            <a:r>
              <a:rPr lang="sv-SE" b="1" dirty="0"/>
              <a:t>+11	</a:t>
            </a:r>
          </a:p>
          <a:p>
            <a:r>
              <a:rPr lang="sv-SE" dirty="0"/>
              <a:t>Hyror	   	889” 			1.001”   		</a:t>
            </a:r>
            <a:r>
              <a:rPr lang="sv-SE" b="1" dirty="0"/>
              <a:t>+12,6</a:t>
            </a:r>
          </a:p>
          <a:p>
            <a:r>
              <a:rPr lang="sv-SE" dirty="0"/>
              <a:t>Dygn		5.464”		6.263” 		</a:t>
            </a:r>
            <a:r>
              <a:rPr lang="sv-SE" b="1" dirty="0"/>
              <a:t>+14,6</a:t>
            </a:r>
          </a:p>
          <a:p>
            <a:r>
              <a:rPr lang="sv-SE" dirty="0"/>
              <a:t>Oms.		2.344”		2.925”		</a:t>
            </a:r>
            <a:r>
              <a:rPr lang="sv-SE" b="1" dirty="0"/>
              <a:t>+24,8</a:t>
            </a:r>
          </a:p>
          <a:p>
            <a:r>
              <a:rPr lang="sv-SE" dirty="0"/>
              <a:t>Belägg		62,4%			62,0%			</a:t>
            </a:r>
            <a:r>
              <a:rPr lang="sv-SE" b="1" dirty="0"/>
              <a:t>-0,4</a:t>
            </a:r>
          </a:p>
          <a:p>
            <a:r>
              <a:rPr lang="sv-SE" dirty="0"/>
              <a:t>Miljö		27,7			28,5			</a:t>
            </a:r>
            <a:r>
              <a:rPr lang="sv-SE" b="1" dirty="0"/>
              <a:t>+0,8</a:t>
            </a:r>
            <a:r>
              <a:rPr lang="sv-SE" dirty="0"/>
              <a:t>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179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Q4 </a:t>
            </a:r>
            <a:r>
              <a:rPr lang="sv-SE" sz="3600" dirty="0"/>
              <a:t>(De 7 största)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772816"/>
            <a:ext cx="8229600" cy="4208150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        2022	          	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33.308	          37.939      		</a:t>
            </a:r>
            <a:r>
              <a:rPr lang="sv-SE" b="1" dirty="0"/>
              <a:t>+13,9 	</a:t>
            </a:r>
          </a:p>
          <a:p>
            <a:r>
              <a:rPr lang="sv-SE" dirty="0"/>
              <a:t>Hyror		334.911		343.118    		</a:t>
            </a:r>
            <a:r>
              <a:rPr lang="sv-SE" b="1" dirty="0"/>
              <a:t>+2,5</a:t>
            </a:r>
          </a:p>
          <a:p>
            <a:r>
              <a:rPr lang="sv-SE" dirty="0"/>
              <a:t>Dygn		1.961”		2.071”       		</a:t>
            </a:r>
            <a:r>
              <a:rPr lang="sv-SE" b="1" dirty="0"/>
              <a:t>+5,6</a:t>
            </a:r>
          </a:p>
          <a:p>
            <a:r>
              <a:rPr lang="sv-SE" dirty="0"/>
              <a:t>Oms.		864”			976”	         		</a:t>
            </a:r>
            <a:r>
              <a:rPr lang="sv-SE" b="1" dirty="0"/>
              <a:t>+13,0</a:t>
            </a:r>
          </a:p>
          <a:p>
            <a:r>
              <a:rPr lang="sv-SE" dirty="0"/>
              <a:t>Belägg		65,4%			60,6%			</a:t>
            </a:r>
            <a:r>
              <a:rPr lang="sv-SE" b="1" dirty="0"/>
              <a:t>-4,8</a:t>
            </a:r>
          </a:p>
          <a:p>
            <a:r>
              <a:rPr lang="sv-SE" dirty="0"/>
              <a:t>Miljö		31,7			25,6	</a:t>
            </a:r>
            <a:r>
              <a:rPr lang="sv-SE" b="1" dirty="0"/>
              <a:t>		-6,1</a:t>
            </a:r>
            <a:r>
              <a:rPr lang="sv-SE" dirty="0"/>
              <a:t>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1915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rmAutofit fontScale="90000"/>
          </a:bodyPr>
          <a:lstStyle/>
          <a:p>
            <a:r>
              <a:rPr lang="sv-SE" b="1" dirty="0"/>
              <a:t>			</a:t>
            </a:r>
            <a:r>
              <a:rPr lang="sv-SE" sz="3600" b="1" dirty="0"/>
              <a:t>Statistik</a:t>
            </a:r>
            <a:br>
              <a:rPr lang="sv-SE" sz="3600" b="1" dirty="0"/>
            </a:br>
            <a:r>
              <a:rPr lang="sv-SE" sz="3600" b="1" dirty="0"/>
              <a:t>			Helår </a:t>
            </a:r>
            <a:r>
              <a:rPr lang="sv-SE" sz="3600" dirty="0"/>
              <a:t>(De 7 största)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49630" y="1628800"/>
            <a:ext cx="8229600" cy="4352166"/>
          </a:xfrm>
        </p:spPr>
        <p:txBody>
          <a:bodyPr/>
          <a:lstStyle/>
          <a:p>
            <a:pPr marL="1257300" lvl="8" indent="-342900" eaLnBrk="0" fontAlgn="base" hangingPunct="0">
              <a:spcAft>
                <a:spcPct val="0"/>
              </a:spcAft>
              <a:buFont typeface="Arial" charset="0"/>
              <a:buChar char="•"/>
            </a:pPr>
            <a:r>
              <a:rPr lang="sv-SE" sz="3200" dirty="0"/>
              <a:t>       2021	         	2022	       </a:t>
            </a:r>
            <a:r>
              <a:rPr lang="sv-SE" sz="3200" dirty="0" err="1"/>
              <a:t>chg</a:t>
            </a:r>
            <a:r>
              <a:rPr lang="sv-SE" sz="3200" dirty="0"/>
              <a:t>%</a:t>
            </a:r>
          </a:p>
          <a:p>
            <a:endParaRPr lang="sv-SE" dirty="0"/>
          </a:p>
          <a:p>
            <a:r>
              <a:rPr lang="sv-SE" dirty="0"/>
              <a:t>Bilar			33.522		37.575		</a:t>
            </a:r>
            <a:r>
              <a:rPr lang="sv-SE" b="1" dirty="0"/>
              <a:t>+12,1</a:t>
            </a:r>
          </a:p>
          <a:p>
            <a:r>
              <a:rPr lang="sv-SE" dirty="0"/>
              <a:t>Hyror		1.225”		1.344”   		</a:t>
            </a:r>
            <a:r>
              <a:rPr lang="sv-SE" b="1" dirty="0"/>
              <a:t>+9,7</a:t>
            </a:r>
          </a:p>
          <a:p>
            <a:r>
              <a:rPr lang="sv-SE" dirty="0"/>
              <a:t>Dygn		7.425”		8.334” 		</a:t>
            </a:r>
            <a:r>
              <a:rPr lang="sv-SE" b="1" dirty="0"/>
              <a:t>+12,2</a:t>
            </a:r>
          </a:p>
          <a:p>
            <a:r>
              <a:rPr lang="sv-SE" dirty="0"/>
              <a:t>Oms.		3.208”		3.901”		</a:t>
            </a:r>
            <a:r>
              <a:rPr lang="sv-SE" b="1" dirty="0"/>
              <a:t>+21,6</a:t>
            </a:r>
          </a:p>
          <a:p>
            <a:r>
              <a:rPr lang="sv-SE" dirty="0"/>
              <a:t>Belägg		61,4			61,5			</a:t>
            </a:r>
            <a:r>
              <a:rPr lang="sv-SE" b="1" dirty="0"/>
              <a:t>+0,1</a:t>
            </a:r>
          </a:p>
          <a:p>
            <a:r>
              <a:rPr lang="sv-SE" dirty="0"/>
              <a:t>Miljö		28,7			27,8			</a:t>
            </a:r>
            <a:r>
              <a:rPr lang="sv-SE" b="1" dirty="0"/>
              <a:t>-0,9</a:t>
            </a:r>
            <a:r>
              <a:rPr lang="sv-SE" dirty="0"/>
              <a:t>										</a:t>
            </a:r>
            <a:r>
              <a:rPr lang="sv-SE" sz="2400" dirty="0"/>
              <a:t>				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5150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720079"/>
          </a:xfrm>
        </p:spPr>
        <p:txBody>
          <a:bodyPr>
            <a:normAutofit/>
          </a:bodyPr>
          <a:lstStyle/>
          <a:p>
            <a:r>
              <a:rPr lang="sv-SE" sz="4000" b="1" dirty="0"/>
              <a:t>Total omsättning biluthyrning i Sverige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248472"/>
          </a:xfrm>
        </p:spPr>
        <p:txBody>
          <a:bodyPr>
            <a:normAutofit fontScale="92500" lnSpcReduction="20000"/>
          </a:bodyPr>
          <a:lstStyle/>
          <a:p>
            <a:r>
              <a:rPr lang="sv-SE" sz="2800" dirty="0">
                <a:solidFill>
                  <a:srgbClr val="405020"/>
                </a:solidFill>
              </a:rPr>
              <a:t>Totalt  					         Tkr 4 902 857</a:t>
            </a:r>
          </a:p>
          <a:p>
            <a:endParaRPr lang="sv-SE" sz="2800" dirty="0">
              <a:solidFill>
                <a:srgbClr val="405020"/>
              </a:solidFill>
            </a:endParaRPr>
          </a:p>
          <a:p>
            <a:endParaRPr lang="sv-SE" sz="2800" dirty="0">
              <a:solidFill>
                <a:srgbClr val="405020"/>
              </a:solidFill>
            </a:endParaRPr>
          </a:p>
          <a:p>
            <a:r>
              <a:rPr lang="sv-SE" sz="2800" dirty="0">
                <a:solidFill>
                  <a:srgbClr val="405020"/>
                </a:solidFill>
              </a:rPr>
              <a:t>Internationella kedjor 			Tkr 2 753 724</a:t>
            </a:r>
          </a:p>
          <a:p>
            <a:endParaRPr lang="sv-SE" sz="2800" dirty="0">
              <a:solidFill>
                <a:srgbClr val="405020"/>
              </a:solidFill>
            </a:endParaRPr>
          </a:p>
          <a:p>
            <a:endParaRPr lang="sv-SE" sz="2800" dirty="0">
              <a:solidFill>
                <a:srgbClr val="405020"/>
              </a:solidFill>
            </a:endParaRPr>
          </a:p>
          <a:p>
            <a:r>
              <a:rPr lang="sv-SE" sz="2800" dirty="0">
                <a:solidFill>
                  <a:srgbClr val="405020"/>
                </a:solidFill>
                <a:ea typeface="Avenir Book" charset="0"/>
                <a:cs typeface="Avenir Book" charset="0"/>
              </a:rPr>
              <a:t>Nationella kedjor </a:t>
            </a:r>
            <a:r>
              <a:rPr lang="sv-SE" sz="2800" dirty="0">
                <a:solidFill>
                  <a:srgbClr val="405020"/>
                </a:solidFill>
                <a:latin typeface="Avenir Book" charset="0"/>
                <a:ea typeface="Avenir Book" charset="0"/>
                <a:cs typeface="Avenir Book" charset="0"/>
              </a:rPr>
              <a:t>	</a:t>
            </a:r>
            <a:r>
              <a:rPr lang="sv-SE" sz="2800" dirty="0">
                <a:solidFill>
                  <a:srgbClr val="405020"/>
                </a:solidFill>
              </a:rPr>
              <a:t>	 		Tkr 1 147 276</a:t>
            </a:r>
          </a:p>
          <a:p>
            <a:endParaRPr lang="sv-SE" sz="2800" dirty="0">
              <a:solidFill>
                <a:srgbClr val="405020"/>
              </a:solidFill>
            </a:endParaRPr>
          </a:p>
          <a:p>
            <a:endParaRPr lang="sv-SE" sz="2800" dirty="0">
              <a:solidFill>
                <a:srgbClr val="405020"/>
              </a:solidFill>
            </a:endParaRPr>
          </a:p>
          <a:p>
            <a:r>
              <a:rPr lang="sv-SE" sz="2800" dirty="0">
                <a:solidFill>
                  <a:srgbClr val="405020"/>
                </a:solidFill>
              </a:rPr>
              <a:t>Övriga uthyrare    		  		Tkr 1 001 857</a:t>
            </a:r>
            <a:r>
              <a:rPr lang="sv-SE" sz="2800" i="1" dirty="0">
                <a:solidFill>
                  <a:srgbClr val="405020"/>
                </a:solidFill>
              </a:rPr>
              <a:t>			       	 	          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32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/>
          <a:lstStyle/>
          <a:p>
            <a:pPr algn="ctr"/>
            <a:r>
              <a:rPr lang="sv-SE" sz="3600" b="1" dirty="0"/>
              <a:t>Total</a:t>
            </a:r>
            <a:r>
              <a:rPr lang="sv-SE" b="1" dirty="0"/>
              <a:t> omsättning 2022  </a:t>
            </a:r>
            <a:br>
              <a:rPr lang="sv-SE" b="1" dirty="0"/>
            </a:br>
            <a:r>
              <a:rPr lang="sv-SE" b="1" dirty="0"/>
              <a:t>Tkr 4 902 857</a:t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25" name="Platshållare för innehåll 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66680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93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/>
              <a:t>Omsättningsutveckling 2020-2022</a:t>
            </a:r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064041"/>
              </p:ext>
            </p:extLst>
          </p:nvPr>
        </p:nvGraphicFramePr>
        <p:xfrm>
          <a:off x="1043608" y="2276871"/>
          <a:ext cx="7056784" cy="2232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4083">
                <a:tc>
                  <a:txBody>
                    <a:bodyPr/>
                    <a:lstStyle/>
                    <a:p>
                      <a:r>
                        <a:rPr lang="sv-SE" dirty="0"/>
                        <a:t>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2020</a:t>
                      </a:r>
                    </a:p>
                    <a:p>
                      <a:r>
                        <a:rPr lang="sv-SE" dirty="0"/>
                        <a:t>(Coronapandemin)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r>
                        <a:rPr lang="sv-SE" dirty="0"/>
                        <a:t>Omsättning MSEK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3.606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4.032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4.903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3">
                <a:tc>
                  <a:txBody>
                    <a:bodyPr/>
                    <a:lstStyle/>
                    <a:p>
                      <a:r>
                        <a:rPr lang="sv-SE" dirty="0" err="1"/>
                        <a:t>Diff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-20,0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+11,8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+21,6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CB3DC-CBFF-4BFD-89AB-57085B6CE1A2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2023-01-18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9F323-6D2A-4291-B827-5AE4B4BE00E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546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720079"/>
          </a:xfrm>
        </p:spPr>
        <p:txBody>
          <a:bodyPr>
            <a:normAutofit/>
          </a:bodyPr>
          <a:lstStyle/>
          <a:p>
            <a:r>
              <a:rPr lang="sv-SE" sz="4000" b="1" dirty="0"/>
              <a:t>Antal fordon i hyrbilsflottan 2022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20480"/>
          </a:xfrm>
        </p:spPr>
        <p:txBody>
          <a:bodyPr>
            <a:normAutofit fontScale="92500" lnSpcReduction="10000"/>
          </a:bodyPr>
          <a:lstStyle/>
          <a:p>
            <a:r>
              <a:rPr lang="sv-SE" sz="2400" dirty="0">
                <a:solidFill>
                  <a:srgbClr val="405020"/>
                </a:solidFill>
              </a:rPr>
              <a:t>Totalt  					          43 558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dirty="0">
                <a:solidFill>
                  <a:srgbClr val="405020"/>
                </a:solidFill>
              </a:rPr>
              <a:t>Internationella kedjor 				28 900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dirty="0">
                <a:solidFill>
                  <a:srgbClr val="405020"/>
                </a:solidFill>
                <a:ea typeface="Avenir Book" charset="0"/>
                <a:cs typeface="Avenir Book" charset="0"/>
              </a:rPr>
              <a:t>Nationella kedjor </a:t>
            </a:r>
            <a:r>
              <a:rPr lang="sv-SE" sz="2400" dirty="0">
                <a:solidFill>
                  <a:srgbClr val="405020"/>
                </a:solidFill>
                <a:latin typeface="Avenir Book" charset="0"/>
                <a:ea typeface="Avenir Book" charset="0"/>
                <a:cs typeface="Avenir Book" charset="0"/>
              </a:rPr>
              <a:t>	</a:t>
            </a:r>
            <a:r>
              <a:rPr lang="sv-SE" sz="2400" dirty="0">
                <a:solidFill>
                  <a:srgbClr val="405020"/>
                </a:solidFill>
              </a:rPr>
              <a:t>	 		8 675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dirty="0">
                <a:solidFill>
                  <a:srgbClr val="405020"/>
                </a:solidFill>
              </a:rPr>
              <a:t>Övriga uthyrare    		  		5 983</a:t>
            </a:r>
          </a:p>
          <a:p>
            <a:endParaRPr lang="sv-SE" sz="2400" dirty="0">
              <a:solidFill>
                <a:srgbClr val="405020"/>
              </a:solidFill>
            </a:endParaRPr>
          </a:p>
          <a:p>
            <a:r>
              <a:rPr lang="sv-SE" sz="2400" i="1" dirty="0">
                <a:solidFill>
                  <a:srgbClr val="405020"/>
                </a:solidFill>
              </a:rPr>
              <a:t>Tunga fordon (&gt; 3,5 ton)		    	 500 (ingår ej i totalsiffror)</a:t>
            </a:r>
          </a:p>
          <a:p>
            <a:endParaRPr lang="sv-SE" i="1" dirty="0">
              <a:solidFill>
                <a:srgbClr val="405020"/>
              </a:solidFill>
            </a:endParaRPr>
          </a:p>
          <a:p>
            <a:r>
              <a:rPr lang="sv-SE" sz="2400" i="1" dirty="0">
                <a:solidFill>
                  <a:srgbClr val="405020"/>
                </a:solidFill>
              </a:rPr>
              <a:t>Husbilar 			       	 	           100 (ingår ej i totalsiffror)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53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 </a:t>
            </a:r>
            <a:r>
              <a:rPr lang="sv-SE" sz="4000" b="1" dirty="0"/>
              <a:t>Antal fordon </a:t>
            </a:r>
            <a:r>
              <a:rPr lang="sv-SE" b="1" dirty="0"/>
              <a:t>i </a:t>
            </a:r>
            <a:r>
              <a:rPr lang="sv-SE" sz="4000" b="1" dirty="0"/>
              <a:t>hyrbilsflottan 2022</a:t>
            </a:r>
            <a:br>
              <a:rPr lang="sv-SE" sz="4000" b="1" dirty="0"/>
            </a:br>
            <a:r>
              <a:rPr lang="sv-SE" sz="4000" b="1" dirty="0"/>
              <a:t>43 558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CB3DC-CBFF-4BFD-89AB-57085B6CE1A2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2023-01-18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9F323-6D2A-4291-B827-5AE4B4BE00E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558648646"/>
              </p:ext>
            </p:extLst>
          </p:nvPr>
        </p:nvGraphicFramePr>
        <p:xfrm>
          <a:off x="1524000" y="1690688"/>
          <a:ext cx="6096000" cy="411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0932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/>
              <a:t>Vagnparksutveckling 2020-2022</a:t>
            </a:r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233414"/>
              </p:ext>
            </p:extLst>
          </p:nvPr>
        </p:nvGraphicFramePr>
        <p:xfrm>
          <a:off x="971600" y="2204867"/>
          <a:ext cx="6840760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0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101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44082">
                <a:tc>
                  <a:txBody>
                    <a:bodyPr/>
                    <a:lstStyle/>
                    <a:p>
                      <a:r>
                        <a:rPr lang="sv-SE" dirty="0"/>
                        <a:t>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2020</a:t>
                      </a:r>
                    </a:p>
                    <a:p>
                      <a:r>
                        <a:rPr lang="sv-SE" dirty="0"/>
                        <a:t>(Coronapandemin)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082">
                <a:tc>
                  <a:txBody>
                    <a:bodyPr/>
                    <a:lstStyle/>
                    <a:p>
                      <a:r>
                        <a:rPr lang="sv-SE" dirty="0"/>
                        <a:t>Antal</a:t>
                      </a:r>
                      <a:r>
                        <a:rPr lang="sv-SE" baseline="0" dirty="0"/>
                        <a:t> bilar</a:t>
                      </a:r>
                      <a:r>
                        <a:rPr lang="sv-S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37 615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38 856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43 558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82">
                <a:tc>
                  <a:txBody>
                    <a:bodyPr/>
                    <a:lstStyle/>
                    <a:p>
                      <a:r>
                        <a:rPr lang="sv-SE" dirty="0" err="1"/>
                        <a:t>Diff</a:t>
                      </a:r>
                      <a:r>
                        <a:rPr lang="sv-SE" dirty="0"/>
                        <a:t>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-10,0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+3,3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+12,1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DCB3DC-CBFF-4BFD-89AB-57085B6CE1A2}" type="datetime1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2023-01-18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A9F323-6D2A-4291-B827-5AE4B4BE00E9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68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</a:t>
            </a:r>
            <a:r>
              <a:rPr lang="sv-SE" sz="4000" b="1" dirty="0"/>
              <a:t>Husbilar och tunga fordon 2022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2023-01-18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8</a:t>
            </a:fld>
            <a:endParaRPr lang="sv-SE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1524000" y="1844824"/>
          <a:ext cx="60960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0266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3600" b="1" dirty="0">
                <a:solidFill>
                  <a:schemeClr val="accent6"/>
                </a:solidFill>
              </a:rPr>
              <a:t>Statistikrapport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600" b="1" dirty="0">
                <a:solidFill>
                  <a:schemeClr val="accent6"/>
                </a:solidFill>
              </a:rPr>
              <a:t>Q4 och Helår 2022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600" b="1" dirty="0">
                <a:solidFill>
                  <a:schemeClr val="accent6"/>
                </a:solidFill>
              </a:rPr>
              <a:t>(De sju största)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sv-SE" sz="2600" b="1" dirty="0">
              <a:solidFill>
                <a:schemeClr val="accent6"/>
              </a:solidFill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526137-EB97-4D99-8405-A86A6AC78766}" type="datetime1">
              <a:rPr lang="sv-SE" smtClean="0"/>
              <a:pPr>
                <a:defRPr/>
              </a:pPr>
              <a:t>2023-01-18</a:t>
            </a:fld>
            <a:r>
              <a:rPr lang="sv-SE" dirty="0"/>
              <a:t> 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9</a:t>
            </a:fld>
            <a:endParaRPr lang="sv-SE"/>
          </a:p>
        </p:txBody>
      </p:sp>
      <p:pic>
        <p:nvPicPr>
          <p:cNvPr id="16386" name="Bildobjekt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1643063"/>
            <a:ext cx="49291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5955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E913CC65DF1B4CA93301C2E9DF2E38" ma:contentTypeVersion="1" ma:contentTypeDescription="Skapa ett nytt dokument." ma:contentTypeScope="" ma:versionID="0302e3f7e45b132397f5d3dffe2cbfcb">
  <xsd:schema xmlns:xsd="http://www.w3.org/2001/XMLSchema" xmlns:xs="http://www.w3.org/2001/XMLSchema" xmlns:p="http://schemas.microsoft.com/office/2006/metadata/properties" xmlns:ns3="a1c3fb0d-c37a-4a3f-89c5-6086eccedaf5" targetNamespace="http://schemas.microsoft.com/office/2006/metadata/properties" ma:root="true" ma:fieldsID="f0003e16fb05e97aadba111962833390" ns3:_="">
    <xsd:import namespace="a1c3fb0d-c37a-4a3f-89c5-6086eccedaf5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3fb0d-c37a-4a3f-89c5-6086eccedaf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BDB00E-8194-4BF0-A372-778195B65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c3fb0d-c37a-4a3f-89c5-6086ecceda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AE2204-FE85-4747-9F06-53D5F25B82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2D1D62-7306-46B1-AC7E-0018F276C7F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1c3fb0d-c37a-4a3f-89c5-6086eccedaf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30065</TotalTime>
  <Words>1061</Words>
  <Application>Microsoft Macintosh PowerPoint</Application>
  <PresentationFormat>Bildspel på skärmen (4:3)</PresentationFormat>
  <Paragraphs>187</Paragraphs>
  <Slides>16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1" baseType="lpstr">
      <vt:lpstr>Arial</vt:lpstr>
      <vt:lpstr>Avenir Book</vt:lpstr>
      <vt:lpstr>Calibri</vt:lpstr>
      <vt:lpstr>Calibri Light</vt:lpstr>
      <vt:lpstr>Office-tema</vt:lpstr>
      <vt:lpstr>PowerPoint-presentation</vt:lpstr>
      <vt:lpstr>Total omsättning biluthyrning i Sverige</vt:lpstr>
      <vt:lpstr>Total omsättning 2022   Tkr 4 902 857 </vt:lpstr>
      <vt:lpstr>Omsättningsutveckling 2020-2022</vt:lpstr>
      <vt:lpstr>Antal fordon i hyrbilsflottan 2022</vt:lpstr>
      <vt:lpstr> Antal fordon i hyrbilsflottan 2022 43 558</vt:lpstr>
      <vt:lpstr>Vagnparksutveckling 2020-2022</vt:lpstr>
      <vt:lpstr> Husbilar och tunga fordon 2022 </vt:lpstr>
      <vt:lpstr>PowerPoint-presentation</vt:lpstr>
      <vt:lpstr>   Statistik    Q1 2022 (De 7 största) </vt:lpstr>
      <vt:lpstr>   Statistik    Q2 2022 (De 7 största) </vt:lpstr>
      <vt:lpstr>   Statistik    Q1+Q2 2022 (De 7 största) </vt:lpstr>
      <vt:lpstr>   Statistik    Q3 2022 (De 7 största) </vt:lpstr>
      <vt:lpstr>   Statistik    Q1-Q3 2022 (De 7 största) </vt:lpstr>
      <vt:lpstr>   Statistik    Q4 (De 7 största) </vt:lpstr>
      <vt:lpstr>   Statistik    Helår (De 7 största) </vt:lpstr>
    </vt:vector>
  </TitlesOfParts>
  <Company>Biluthyrarna Sverige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Mia Solberg</dc:creator>
  <cp:lastModifiedBy>Anders Trollsås</cp:lastModifiedBy>
  <cp:revision>264</cp:revision>
  <cp:lastPrinted>2016-06-16T10:01:06Z</cp:lastPrinted>
  <dcterms:created xsi:type="dcterms:W3CDTF">2009-10-01T07:02:27Z</dcterms:created>
  <dcterms:modified xsi:type="dcterms:W3CDTF">2023-01-18T12:45:32Z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0x0101002FE913CC65DF1B4CA93301C2E9DF2E38</vt:lpwstr>
  </property>
</Properties>
</file>